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0962-2B2E-49B1-8F99-9838E1A5368C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4E20-7FE0-4160-AB69-421A291893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0962-2B2E-49B1-8F99-9838E1A5368C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4E20-7FE0-4160-AB69-421A291893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0962-2B2E-49B1-8F99-9838E1A5368C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4E20-7FE0-4160-AB69-421A291893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0962-2B2E-49B1-8F99-9838E1A5368C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4E20-7FE0-4160-AB69-421A291893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0962-2B2E-49B1-8F99-9838E1A5368C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4E20-7FE0-4160-AB69-421A291893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0962-2B2E-49B1-8F99-9838E1A5368C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4E20-7FE0-4160-AB69-421A291893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0962-2B2E-49B1-8F99-9838E1A5368C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4E20-7FE0-4160-AB69-421A291893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0962-2B2E-49B1-8F99-9838E1A5368C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4E20-7FE0-4160-AB69-421A291893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0962-2B2E-49B1-8F99-9838E1A5368C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4E20-7FE0-4160-AB69-421A291893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0962-2B2E-49B1-8F99-9838E1A5368C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4E20-7FE0-4160-AB69-421A291893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0962-2B2E-49B1-8F99-9838E1A5368C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4E20-7FE0-4160-AB69-421A291893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D0962-2B2E-49B1-8F99-9838E1A5368C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24E20-7FE0-4160-AB69-421A2918937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10200"/>
            <a:ext cx="5867400" cy="1752600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chemeClr val="tx1"/>
                </a:solidFill>
                <a:latin typeface="Garamond" pitchFamily="18" charset="0"/>
              </a:rPr>
              <a:t>Chinese History</a:t>
            </a:r>
            <a:endParaRPr lang="en-US" sz="54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pic>
        <p:nvPicPr>
          <p:cNvPr id="4" name="Picture 3" descr="il_570xN.206073905.jpg"/>
          <p:cNvPicPr>
            <a:picLocks noChangeAspect="1"/>
          </p:cNvPicPr>
          <p:nvPr/>
        </p:nvPicPr>
        <p:blipFill>
          <a:blip r:embed="rId2" cstate="print"/>
          <a:srcRect b="16029"/>
          <a:stretch>
            <a:fillRect/>
          </a:stretch>
        </p:blipFill>
        <p:spPr>
          <a:xfrm>
            <a:off x="0" y="-1"/>
            <a:ext cx="9144000" cy="5105401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5105400"/>
            <a:ext cx="9144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791200" y="5410200"/>
            <a:ext cx="335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Sans" pitchFamily="34" charset="0"/>
              </a:rPr>
              <a:t>Brief Summary of Chinese Political and Social Changes in the Past 100 years</a:t>
            </a:r>
            <a:endParaRPr lang="en-US" dirty="0">
              <a:latin typeface="Lucida Sans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Lucida Sans" pitchFamily="34" charset="0"/>
              </a:rPr>
              <a:t>1644 – 1911</a:t>
            </a:r>
          </a:p>
          <a:p>
            <a:r>
              <a:rPr lang="en-US" dirty="0" smtClean="0">
                <a:latin typeface="Lucida Sans" pitchFamily="34" charset="0"/>
              </a:rPr>
              <a:t>The Last Dynasty Established:</a:t>
            </a:r>
          </a:p>
          <a:p>
            <a:pPr lvl="1"/>
            <a:r>
              <a:rPr lang="en-US" dirty="0" smtClean="0">
                <a:latin typeface="Lucida Sans" pitchFamily="34" charset="0"/>
              </a:rPr>
              <a:t>British East India Company Post in Guangzhou</a:t>
            </a:r>
          </a:p>
          <a:p>
            <a:pPr lvl="1"/>
            <a:r>
              <a:rPr lang="en-US" dirty="0" smtClean="0">
                <a:latin typeface="Lucida Sans" pitchFamily="34" charset="0"/>
              </a:rPr>
              <a:t>Treaty of </a:t>
            </a:r>
            <a:r>
              <a:rPr lang="en-US" dirty="0" err="1" smtClean="0">
                <a:latin typeface="Lucida Sans" pitchFamily="34" charset="0"/>
              </a:rPr>
              <a:t>Nerchinsk</a:t>
            </a:r>
            <a:r>
              <a:rPr lang="en-US" dirty="0" smtClean="0">
                <a:latin typeface="Lucida Sans" pitchFamily="34" charset="0"/>
              </a:rPr>
              <a:t> with Russia</a:t>
            </a:r>
          </a:p>
          <a:p>
            <a:pPr lvl="1"/>
            <a:r>
              <a:rPr lang="en-US" dirty="0" smtClean="0">
                <a:latin typeface="Lucida Sans" pitchFamily="34" charset="0"/>
              </a:rPr>
              <a:t>The Tianjin Massacre</a:t>
            </a:r>
          </a:p>
          <a:p>
            <a:pPr lvl="1"/>
            <a:r>
              <a:rPr lang="en-US" dirty="0" smtClean="0">
                <a:latin typeface="Lucida Sans" pitchFamily="34" charset="0"/>
              </a:rPr>
              <a:t>The First Sino-Japanese War</a:t>
            </a:r>
          </a:p>
          <a:p>
            <a:pPr lvl="1"/>
            <a:r>
              <a:rPr lang="en-US" dirty="0" smtClean="0">
                <a:latin typeface="Lucida Sans" pitchFamily="34" charset="0"/>
              </a:rPr>
              <a:t>Hundred Days’ Reform</a:t>
            </a:r>
          </a:p>
          <a:p>
            <a:pPr lvl="1"/>
            <a:r>
              <a:rPr lang="en-US" dirty="0" smtClean="0">
                <a:latin typeface="Lucida Sans" pitchFamily="34" charset="0"/>
              </a:rPr>
              <a:t>And More</a:t>
            </a:r>
          </a:p>
          <a:p>
            <a:pPr lvl="1"/>
            <a:endParaRPr lang="en-US" dirty="0">
              <a:latin typeface="Lucida Sans" pitchFamily="34" charset="0"/>
            </a:endParaRPr>
          </a:p>
        </p:txBody>
      </p:sp>
      <p:pic>
        <p:nvPicPr>
          <p:cNvPr id="4" name="Picture 3" descr="il_570xN.206073905.jpg"/>
          <p:cNvPicPr>
            <a:picLocks noChangeAspect="1"/>
          </p:cNvPicPr>
          <p:nvPr/>
        </p:nvPicPr>
        <p:blipFill>
          <a:blip r:embed="rId2" cstate="print"/>
          <a:srcRect t="11280" b="63655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solidFill>
            <a:schemeClr val="dk1">
              <a:alpha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aramond" pitchFamily="18" charset="0"/>
              </a:rPr>
              <a:t>The Qing Dynasty </a:t>
            </a:r>
            <a:endParaRPr lang="en-US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aramond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1524000"/>
            <a:ext cx="9144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8229600" cy="4525963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en-US" dirty="0" smtClean="0">
                <a:latin typeface="Lucida Sans" pitchFamily="34" charset="0"/>
              </a:rPr>
              <a:t>1912: </a:t>
            </a:r>
            <a:r>
              <a:rPr lang="en-US" dirty="0" err="1" smtClean="0">
                <a:latin typeface="Lucida Sans" pitchFamily="34" charset="0"/>
              </a:rPr>
              <a:t>Xinhai</a:t>
            </a:r>
            <a:r>
              <a:rPr lang="en-US" dirty="0" smtClean="0">
                <a:latin typeface="Lucida Sans" pitchFamily="34" charset="0"/>
              </a:rPr>
              <a:t> Revolution</a:t>
            </a:r>
          </a:p>
          <a:p>
            <a:pPr lvl="1">
              <a:buNone/>
            </a:pPr>
            <a:r>
              <a:rPr lang="en-US" dirty="0" smtClean="0">
                <a:latin typeface="Lucida Sans" pitchFamily="34" charset="0"/>
              </a:rPr>
              <a:t>1915: New Culture Movement</a:t>
            </a:r>
          </a:p>
          <a:p>
            <a:pPr lvl="1">
              <a:buNone/>
            </a:pPr>
            <a:r>
              <a:rPr lang="en-US" dirty="0" smtClean="0">
                <a:latin typeface="Lucida Sans" pitchFamily="34" charset="0"/>
              </a:rPr>
              <a:t>1916: Warlord Era Begins</a:t>
            </a:r>
          </a:p>
          <a:p>
            <a:pPr lvl="1">
              <a:buNone/>
            </a:pPr>
            <a:r>
              <a:rPr lang="en-US" dirty="0" smtClean="0">
                <a:latin typeface="Lucida Sans" pitchFamily="34" charset="0"/>
              </a:rPr>
              <a:t>1919: May Fourth Movement</a:t>
            </a:r>
          </a:p>
          <a:p>
            <a:pPr lvl="1">
              <a:buNone/>
            </a:pPr>
            <a:r>
              <a:rPr lang="en-US" dirty="0" smtClean="0">
                <a:latin typeface="Lucida Sans" pitchFamily="34" charset="0"/>
              </a:rPr>
              <a:t>1919:Treaty of Versailles</a:t>
            </a:r>
          </a:p>
          <a:p>
            <a:pPr lvl="1">
              <a:buNone/>
            </a:pPr>
            <a:endParaRPr lang="en-US" dirty="0">
              <a:latin typeface="Lucida Sans" pitchFamily="34" charset="0"/>
            </a:endParaRPr>
          </a:p>
        </p:txBody>
      </p:sp>
      <p:pic>
        <p:nvPicPr>
          <p:cNvPr id="4" name="Picture 3" descr="il_570xN.206073905.jpg"/>
          <p:cNvPicPr>
            <a:picLocks noChangeAspect="1"/>
          </p:cNvPicPr>
          <p:nvPr/>
        </p:nvPicPr>
        <p:blipFill>
          <a:blip r:embed="rId2" cstate="print"/>
          <a:srcRect t="11280" b="63655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solidFill>
            <a:schemeClr val="dk1">
              <a:alpha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aramond" pitchFamily="18" charset="0"/>
              </a:rPr>
              <a:t>Modern China: 1910’s</a:t>
            </a:r>
            <a:endParaRPr lang="en-US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aramond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1524000"/>
            <a:ext cx="9144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" name="Picture 6" descr="10-15-intense-frin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2057400"/>
            <a:ext cx="3130315" cy="4191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6400800" cy="4525963"/>
          </a:xfrm>
        </p:spPr>
        <p:txBody>
          <a:bodyPr>
            <a:normAutofit lnSpcReduction="10000"/>
          </a:bodyPr>
          <a:lstStyle/>
          <a:p>
            <a:pPr lvl="1">
              <a:buNone/>
            </a:pPr>
            <a:r>
              <a:rPr lang="en-US" dirty="0" smtClean="0">
                <a:latin typeface="Lucida Sans" pitchFamily="34" charset="0"/>
              </a:rPr>
              <a:t>1920: Push for Written Vernacular Chinese</a:t>
            </a:r>
          </a:p>
          <a:p>
            <a:pPr lvl="1">
              <a:buNone/>
            </a:pPr>
            <a:r>
              <a:rPr lang="en-US" dirty="0" smtClean="0">
                <a:latin typeface="Lucida Sans" pitchFamily="34" charset="0"/>
              </a:rPr>
              <a:t>1921: Communist Party of China forms</a:t>
            </a:r>
          </a:p>
          <a:p>
            <a:pPr lvl="1">
              <a:buNone/>
            </a:pPr>
            <a:r>
              <a:rPr lang="en-US" dirty="0" smtClean="0">
                <a:latin typeface="Lucida Sans" pitchFamily="34" charset="0"/>
              </a:rPr>
              <a:t>1923: Radio Corporation of China</a:t>
            </a:r>
          </a:p>
          <a:p>
            <a:pPr lvl="1">
              <a:buNone/>
            </a:pPr>
            <a:r>
              <a:rPr lang="en-US" dirty="0" smtClean="0">
                <a:latin typeface="Lucida Sans" pitchFamily="34" charset="0"/>
              </a:rPr>
              <a:t>1926: Northern Expedition</a:t>
            </a:r>
          </a:p>
          <a:p>
            <a:pPr lvl="1">
              <a:buNone/>
            </a:pPr>
            <a:r>
              <a:rPr lang="en-US" dirty="0" smtClean="0">
                <a:latin typeface="Lucida Sans" pitchFamily="34" charset="0"/>
              </a:rPr>
              <a:t>1927: Nanchang Uprising</a:t>
            </a:r>
          </a:p>
          <a:p>
            <a:pPr lvl="1">
              <a:buNone/>
            </a:pPr>
            <a:r>
              <a:rPr lang="en-US" dirty="0" smtClean="0">
                <a:latin typeface="Lucida Sans" pitchFamily="34" charset="0"/>
              </a:rPr>
              <a:t>1927:Chinese Civil War</a:t>
            </a:r>
          </a:p>
          <a:p>
            <a:pPr lvl="1">
              <a:buNone/>
            </a:pPr>
            <a:r>
              <a:rPr lang="en-US" dirty="0" smtClean="0">
                <a:latin typeface="Lucida Sans" pitchFamily="34" charset="0"/>
              </a:rPr>
              <a:t>1928: Nanjing decade</a:t>
            </a:r>
          </a:p>
          <a:p>
            <a:pPr lvl="1">
              <a:buNone/>
            </a:pPr>
            <a:endParaRPr lang="en-US" dirty="0" smtClean="0">
              <a:latin typeface="Lucida Sans" pitchFamily="34" charset="0"/>
            </a:endParaRPr>
          </a:p>
          <a:p>
            <a:pPr lvl="1">
              <a:buNone/>
            </a:pPr>
            <a:endParaRPr lang="en-US" dirty="0">
              <a:latin typeface="Lucida Sans" pitchFamily="34" charset="0"/>
            </a:endParaRPr>
          </a:p>
        </p:txBody>
      </p:sp>
      <p:pic>
        <p:nvPicPr>
          <p:cNvPr id="4" name="Picture 3" descr="il_570xN.206073905.jpg"/>
          <p:cNvPicPr>
            <a:picLocks noChangeAspect="1"/>
          </p:cNvPicPr>
          <p:nvPr/>
        </p:nvPicPr>
        <p:blipFill>
          <a:blip r:embed="rId2" cstate="print"/>
          <a:srcRect t="11280" b="63655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solidFill>
            <a:schemeClr val="dk1">
              <a:alpha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aramond" pitchFamily="18" charset="0"/>
              </a:rPr>
              <a:t>Modern China: 1920’s</a:t>
            </a:r>
            <a:endParaRPr lang="en-US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aramond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1524000"/>
            <a:ext cx="9144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http://chinesepeoplehavenostyle.files.wordpress.com/2011/02/25-great-couple.jpg?w=640&amp;h=856"/>
          <p:cNvPicPr>
            <a:picLocks noChangeAspect="1" noChangeArrowheads="1"/>
          </p:cNvPicPr>
          <p:nvPr/>
        </p:nvPicPr>
        <p:blipFill>
          <a:blip r:embed="rId3" cstate="print"/>
          <a:srcRect l="23327" t="16406" r="24000" b="10798"/>
          <a:stretch>
            <a:fillRect/>
          </a:stretch>
        </p:blipFill>
        <p:spPr bwMode="auto">
          <a:xfrm>
            <a:off x="6324600" y="1752600"/>
            <a:ext cx="2514600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6400800" cy="4525963"/>
          </a:xfrm>
        </p:spPr>
        <p:txBody>
          <a:bodyPr>
            <a:normAutofit fontScale="85000" lnSpcReduction="10000"/>
          </a:bodyPr>
          <a:lstStyle/>
          <a:p>
            <a:pPr lvl="1">
              <a:buNone/>
            </a:pPr>
            <a:r>
              <a:rPr lang="en-US" dirty="0" smtClean="0">
                <a:latin typeface="Lucida Sans" pitchFamily="34" charset="0"/>
              </a:rPr>
              <a:t>1930: Encirclement Campaign against Northeastern Jiangxi Soviet</a:t>
            </a:r>
          </a:p>
          <a:p>
            <a:pPr lvl="1">
              <a:buNone/>
            </a:pPr>
            <a:r>
              <a:rPr lang="en-US" dirty="0" smtClean="0">
                <a:latin typeface="Lucida Sans" pitchFamily="34" charset="0"/>
              </a:rPr>
              <a:t>1931: China Floods</a:t>
            </a:r>
          </a:p>
          <a:p>
            <a:pPr lvl="1">
              <a:buNone/>
            </a:pPr>
            <a:r>
              <a:rPr lang="en-US" dirty="0" smtClean="0">
                <a:latin typeface="Lucida Sans" pitchFamily="34" charset="0"/>
              </a:rPr>
              <a:t>1931: Chinese Soviet Republic</a:t>
            </a:r>
          </a:p>
          <a:p>
            <a:pPr lvl="1">
              <a:buNone/>
            </a:pPr>
            <a:r>
              <a:rPr lang="en-US" dirty="0" smtClean="0">
                <a:latin typeface="Lucida Sans" pitchFamily="34" charset="0"/>
              </a:rPr>
              <a:t>1931: Invasion of Manchuria</a:t>
            </a:r>
          </a:p>
          <a:p>
            <a:pPr lvl="1">
              <a:buNone/>
            </a:pPr>
            <a:r>
              <a:rPr lang="en-US" dirty="0" smtClean="0">
                <a:latin typeface="Lucida Sans" pitchFamily="34" charset="0"/>
              </a:rPr>
              <a:t>1932 Pacification of Manchukuo</a:t>
            </a:r>
          </a:p>
          <a:p>
            <a:pPr lvl="1">
              <a:buNone/>
            </a:pPr>
            <a:r>
              <a:rPr lang="en-US" dirty="0" smtClean="0">
                <a:latin typeface="Lucida Sans" pitchFamily="34" charset="0"/>
              </a:rPr>
              <a:t>1934: Long March</a:t>
            </a:r>
          </a:p>
          <a:p>
            <a:pPr lvl="1">
              <a:buNone/>
            </a:pPr>
            <a:r>
              <a:rPr lang="en-US" dirty="0" smtClean="0">
                <a:latin typeface="Lucida Sans" pitchFamily="34" charset="0"/>
              </a:rPr>
              <a:t>1935: December 9</a:t>
            </a:r>
            <a:r>
              <a:rPr lang="en-US" baseline="30000" dirty="0" smtClean="0">
                <a:latin typeface="Lucida Sans" pitchFamily="34" charset="0"/>
              </a:rPr>
              <a:t>th</a:t>
            </a:r>
            <a:r>
              <a:rPr lang="en-US" dirty="0" smtClean="0">
                <a:latin typeface="Lucida Sans" pitchFamily="34" charset="0"/>
              </a:rPr>
              <a:t> Movement</a:t>
            </a:r>
          </a:p>
          <a:p>
            <a:pPr lvl="1">
              <a:buNone/>
            </a:pPr>
            <a:r>
              <a:rPr lang="en-US" dirty="0" smtClean="0">
                <a:latin typeface="Lucida Sans" pitchFamily="34" charset="0"/>
              </a:rPr>
              <a:t>1936: Xi’an Incident</a:t>
            </a:r>
          </a:p>
          <a:p>
            <a:pPr lvl="1">
              <a:buNone/>
            </a:pPr>
            <a:r>
              <a:rPr lang="en-US" dirty="0" smtClean="0">
                <a:latin typeface="Lucida Sans" pitchFamily="34" charset="0"/>
              </a:rPr>
              <a:t>1938: Second Sino-Japanese Movement</a:t>
            </a:r>
          </a:p>
          <a:p>
            <a:pPr lvl="1">
              <a:buNone/>
            </a:pPr>
            <a:endParaRPr lang="en-US" dirty="0" smtClean="0">
              <a:latin typeface="Lucida Sans" pitchFamily="34" charset="0"/>
            </a:endParaRPr>
          </a:p>
          <a:p>
            <a:pPr lvl="1">
              <a:buNone/>
            </a:pPr>
            <a:endParaRPr lang="en-US" dirty="0" smtClean="0">
              <a:latin typeface="Lucida Sans" pitchFamily="34" charset="0"/>
            </a:endParaRPr>
          </a:p>
        </p:txBody>
      </p:sp>
      <p:pic>
        <p:nvPicPr>
          <p:cNvPr id="4" name="Picture 3" descr="il_570xN.206073905.jpg"/>
          <p:cNvPicPr>
            <a:picLocks noChangeAspect="1"/>
          </p:cNvPicPr>
          <p:nvPr/>
        </p:nvPicPr>
        <p:blipFill>
          <a:blip r:embed="rId2" cstate="print"/>
          <a:srcRect t="11280" b="63655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solidFill>
            <a:schemeClr val="dk1">
              <a:alpha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aramond" pitchFamily="18" charset="0"/>
              </a:rPr>
              <a:t>Modern China: 1930’s</a:t>
            </a:r>
            <a:endParaRPr lang="en-US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aramond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1524000"/>
            <a:ext cx="9144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7410" name="Picture 2" descr="http://chinesepeoplehavenostyle.files.wordpress.com/2011/02/30-40-rich-kids-in-leopard.jpg?w=640&amp;h=856"/>
          <p:cNvPicPr>
            <a:picLocks noChangeAspect="1" noChangeArrowheads="1"/>
          </p:cNvPicPr>
          <p:nvPr/>
        </p:nvPicPr>
        <p:blipFill>
          <a:blip r:embed="rId3" cstate="print"/>
          <a:srcRect t="10145" b="2899"/>
          <a:stretch>
            <a:fillRect/>
          </a:stretch>
        </p:blipFill>
        <p:spPr bwMode="auto">
          <a:xfrm>
            <a:off x="5410199" y="2133600"/>
            <a:ext cx="3537959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164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The Qing Dynasty </vt:lpstr>
      <vt:lpstr>Modern China: 1910’s</vt:lpstr>
      <vt:lpstr>Modern China: 1920’s</vt:lpstr>
      <vt:lpstr>Modern China: 1930’s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Leandra Arnold</dc:creator>
  <cp:lastModifiedBy>LIU, RUZHEN</cp:lastModifiedBy>
  <cp:revision>7</cp:revision>
  <dcterms:created xsi:type="dcterms:W3CDTF">2014-01-03T02:35:35Z</dcterms:created>
  <dcterms:modified xsi:type="dcterms:W3CDTF">2014-01-03T18:01:11Z</dcterms:modified>
</cp:coreProperties>
</file>