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7" name="Shape 1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14" name="Shape 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" name="Shape 15"/>
          <p:cNvSpPr/>
          <p:nvPr/>
        </p:nvSpPr>
        <p:spPr>
          <a:xfrm rot="10800000" flipH="1">
            <a:off y="2056789" x="0"/>
            <a:ext cy="1219810" cx="9143999"/>
          </a:xfrm>
          <a:custGeom>
            <a:pathLst>
              <a:path w="9144000" extrusionOk="0" h="1366734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6" name="Shape 16"/>
          <p:cNvSpPr/>
          <p:nvPr/>
        </p:nvSpPr>
        <p:spPr>
          <a:xfrm>
            <a:off y="0" x="0"/>
            <a:ext cy="21335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 rot="-249176">
            <a:off y="3131978" x="1097760"/>
            <a:ext cy="523986" cx="758501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1270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0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1270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0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1270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0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1270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0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1270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0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1270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0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1270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0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1270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0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1270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0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" name="Shape 18"/>
          <p:cNvSpPr/>
          <p:nvPr/>
        </p:nvSpPr>
        <p:spPr>
          <a:xfrm rot="-240126">
            <a:off y="2455229" x="472191"/>
            <a:ext cy="448686" cx="498615"/>
          </a:xfrm>
          <a:prstGeom prst="star4">
            <a:avLst>
              <a:gd fmla="val 20046" name="adj"/>
            </a:avLst>
          </a:prstGeom>
          <a:solidFill>
            <a:schemeClr val="accen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" name="Shape 19"/>
          <p:cNvSpPr txBox="1"/>
          <p:nvPr>
            <p:ph type="ctrTitle"/>
          </p:nvPr>
        </p:nvSpPr>
        <p:spPr>
          <a:xfrm rot="-244891">
            <a:off y="1341541" x="1031293"/>
            <a:ext cy="1421100" cx="7772311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0" name="Shape 20"/>
          <p:cNvSpPr/>
          <p:nvPr/>
        </p:nvSpPr>
        <p:spPr>
          <a:xfrm flipH="1">
            <a:off y="3511296" x="0"/>
            <a:ext cy="3351847" cx="9143999"/>
          </a:xfrm>
          <a:custGeom>
            <a:pathLst>
              <a:path w="9144000" extrusionOk="0" h="3429000">
                <a:moveTo>
                  <a:pt y="0" x="0"/>
                </a:moveTo>
                <a:lnTo>
                  <a:pt y="762000" x="0"/>
                </a:lnTo>
                <a:lnTo>
                  <a:pt y="3429000" x="0"/>
                </a:lnTo>
                <a:lnTo>
                  <a:pt y="3429000" x="9144000"/>
                </a:lnTo>
                <a:lnTo>
                  <a:pt y="762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 rot="-283855">
            <a:off y="3829088" x="915995"/>
            <a:ext cy="288076" cx="601990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w="9144000" extrusionOk="0" h="9906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4" name="Shape 24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w="7391900" extrusionOk="0" h="31595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w="9144000" extrusionOk="0" h="1366734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6" name="Shape 26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w="9144000" extrusionOk="0" h="1366734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7" name="Shape 27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w="9144000" extrusionOk="0" h="9906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8" name="Shape 28"/>
          <p:cNvSpPr txBox="1"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Shape 29"/>
          <p:cNvSpPr/>
          <p:nvPr/>
        </p:nvSpPr>
        <p:spPr>
          <a:xfrm rot="-240126">
            <a:off y="702629" x="700792"/>
            <a:ext cy="448686" cx="498615"/>
          </a:xfrm>
          <a:prstGeom prst="star4">
            <a:avLst>
              <a:gd fmla="val 20046" name="adj"/>
            </a:avLst>
          </a:prstGeom>
          <a:solidFill>
            <a:schemeClr val="accen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w="7391900" extrusionOk="0" h="31595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30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w="9144000" extrusionOk="0" h="9906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4" name="Shape 34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w="7391900" extrusionOk="0" h="31595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5" name="Shape 35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w="9144000" extrusionOk="0" h="1366734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6" name="Shape 36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w="9144000" extrusionOk="0" h="1366734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7" name="Shape 37"/>
          <p:cNvSpPr/>
          <p:nvPr/>
        </p:nvSpPr>
        <p:spPr>
          <a:xfrm rot="-240126">
            <a:off y="702629" x="700792"/>
            <a:ext cy="448686" cx="498615"/>
          </a:xfrm>
          <a:prstGeom prst="star4">
            <a:avLst>
              <a:gd fmla="val 20046" name="adj"/>
            </a:avLst>
          </a:prstGeom>
          <a:solidFill>
            <a:schemeClr val="accen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8" name="Shape 38"/>
          <p:cNvSpPr txBox="1"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Shape 39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w="7391900" extrusionOk="0" h="31595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1600200" x="457200"/>
            <a:ext cy="4526100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3000">
                <a:solidFill>
                  <a:schemeClr val="lt2"/>
                </a:solidFill>
              </a:defRPr>
            </a:lvl1pPr>
            <a:lvl2pPr rtl="0">
              <a:defRPr sz="2400">
                <a:solidFill>
                  <a:schemeClr val="lt2"/>
                </a:solidFill>
              </a:defRPr>
            </a:lvl2pPr>
            <a:lvl3pPr rtl="0">
              <a:defRPr sz="2400">
                <a:solidFill>
                  <a:schemeClr val="lt2"/>
                </a:solidFill>
              </a:defRPr>
            </a:lvl3pPr>
            <a:lvl4pPr rtl="0">
              <a:defRPr sz="1800">
                <a:solidFill>
                  <a:schemeClr val="lt2"/>
                </a:solidFill>
              </a:defRPr>
            </a:lvl4pPr>
            <a:lvl5pPr rtl="0">
              <a:defRPr sz="1800">
                <a:solidFill>
                  <a:schemeClr val="lt2"/>
                </a:solidFill>
              </a:defRPr>
            </a:lvl5pPr>
            <a:lvl6pPr rtl="0">
              <a:defRPr baseline="0" sz="1800">
                <a:solidFill>
                  <a:schemeClr val="lt2"/>
                </a:solidFill>
              </a:defRPr>
            </a:lvl6pPr>
            <a:lvl7pPr rtl="0">
              <a:defRPr baseline="0" sz="1800">
                <a:solidFill>
                  <a:schemeClr val="lt2"/>
                </a:solidFill>
              </a:defRPr>
            </a:lvl7pPr>
            <a:lvl8pPr rtl="0">
              <a:defRPr baseline="0" sz="1800">
                <a:solidFill>
                  <a:schemeClr val="lt2"/>
                </a:solidFill>
              </a:defRPr>
            </a:lvl8pPr>
            <a:lvl9pPr rtl="0" indent="114300" marL="3657600">
              <a:buSzPct val="100000"/>
              <a:buFont typeface="Trebuchet MS"/>
              <a:buNone/>
              <a:defRPr sz="18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y="1600200" x="4648200"/>
            <a:ext cy="4526100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3000">
                <a:solidFill>
                  <a:schemeClr val="lt2"/>
                </a:solidFill>
              </a:defRPr>
            </a:lvl1pPr>
            <a:lvl2pPr rtl="0">
              <a:defRPr sz="2400">
                <a:solidFill>
                  <a:schemeClr val="lt2"/>
                </a:solidFill>
              </a:defRPr>
            </a:lvl2pPr>
            <a:lvl3pPr rtl="0">
              <a:defRPr sz="2400">
                <a:solidFill>
                  <a:schemeClr val="lt2"/>
                </a:solidFill>
              </a:defRPr>
            </a:lvl3pPr>
            <a:lvl4pPr rtl="0">
              <a:defRPr sz="1800">
                <a:solidFill>
                  <a:schemeClr val="lt2"/>
                </a:solidFill>
              </a:defRPr>
            </a:lvl4pPr>
            <a:lvl5pPr rtl="0">
              <a:defRPr sz="1800">
                <a:solidFill>
                  <a:schemeClr val="lt2"/>
                </a:solidFill>
              </a:defRPr>
            </a:lvl5pPr>
            <a:lvl6pPr rtl="0">
              <a:defRPr baseline="0" sz="1800">
                <a:solidFill>
                  <a:schemeClr val="lt2"/>
                </a:solidFill>
              </a:defRPr>
            </a:lvl6pPr>
            <a:lvl7pPr rtl="0">
              <a:defRPr baseline="0" sz="1800">
                <a:solidFill>
                  <a:schemeClr val="lt2"/>
                </a:solidFill>
              </a:defRPr>
            </a:lvl7pPr>
            <a:lvl8pPr rtl="0">
              <a:defRPr baseline="0" sz="1800">
                <a:solidFill>
                  <a:schemeClr val="lt2"/>
                </a:solidFill>
              </a:defRPr>
            </a:lvl8pPr>
            <a:lvl9pPr rtl="0" indent="114300" marL="3657600">
              <a:buSzPct val="100000"/>
              <a:buFont typeface="Trebuchet MS"/>
              <a:buNone/>
              <a:defRPr sz="1800"/>
            </a:lvl9pPr>
          </a:lstStyle>
          <a:p/>
        </p:txBody>
      </p:sp>
      <p:sp>
        <p:nvSpPr>
          <p:cNvPr id="42" name="Shape 42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w="9144000" extrusionOk="0" h="9906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w="9144000" extrusionOk="0" h="9906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5" name="Shape 45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w="7391900" extrusionOk="0" h="31595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6" name="Shape 46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w="9144000" extrusionOk="0" h="1366734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7" name="Shape 47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w="9144000" extrusionOk="0" h="1366734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8" name="Shape 48"/>
          <p:cNvSpPr/>
          <p:nvPr/>
        </p:nvSpPr>
        <p:spPr>
          <a:xfrm rot="-240126">
            <a:off y="702629" x="700792"/>
            <a:ext cy="448686" cx="498615"/>
          </a:xfrm>
          <a:prstGeom prst="star4">
            <a:avLst>
              <a:gd fmla="val 20046" name="adj"/>
            </a:avLst>
          </a:prstGeom>
          <a:solidFill>
            <a:schemeClr val="accen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9" name="Shape 49"/>
          <p:cNvSpPr txBox="1"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Shape 50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w="7391900" extrusionOk="0" h="31595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1" name="Shape 51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w="9144000" extrusionOk="0" h="9906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w="9144000" extrusionOk="0" h="9906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4" name="Shape 54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w="7391900" extrusionOk="0" h="31595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5" name="Shape 55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w="9144000" extrusionOk="0" h="1366734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 rot="-120001">
            <a:off y="5784355" x="998773"/>
            <a:ext cy="473687" cx="557019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7" name="Shape 57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w="9144000" extrusionOk="0" h="1366734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8" name="Shape 58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w="7391900" extrusionOk="0" h="31595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9" name="Shape 59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w="9144000" extrusionOk="0" h="9906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w="9144000" extrusionOk="0" h="9906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2" name="Shape 62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w="7391900" extrusionOk="0" h="31595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3" name="Shape 63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w="9144000" extrusionOk="0" h="1366734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4" name="Shape 64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w="9144000" extrusionOk="0" h="1366734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5" name="Shape 65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w="7391900" extrusionOk="0" h="31595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6" name="Shape 66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w="9144000" extrusionOk="0" h="9906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960F0F"/>
            </a:gs>
            <a:gs pos="100000">
              <a:srgbClr val="C82009"/>
            </a:gs>
          </a:gsLst>
          <a:lin ang="5400000" scaled="0"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cxnSp>
        <p:nvCxnSpPr>
          <p:cNvPr id="5" name="Shape 5"/>
          <p:cNvCxnSpPr/>
          <p:nvPr/>
        </p:nvCxnSpPr>
        <p:spPr>
          <a:xfrm>
            <a:off y="76200" x="76200"/>
            <a:ext cy="6705599" cx="0"/>
          </a:xfrm>
          <a:prstGeom prst="straightConnector1">
            <a:avLst/>
          </a:prstGeom>
          <a:noFill/>
          <a:ln w="107950" cap="flat">
            <a:solidFill>
              <a:srgbClr val="D23927"/>
            </a:solidFill>
            <a:prstDash val="solid"/>
            <a:round/>
            <a:headEnd w="med" len="med" type="none"/>
            <a:tailEnd w="med" len="med" type="none"/>
          </a:ln>
        </p:spPr>
      </p:cxnSp>
      <p:cxnSp>
        <p:nvCxnSpPr>
          <p:cNvPr id="6" name="Shape 6"/>
          <p:cNvCxnSpPr/>
          <p:nvPr/>
        </p:nvCxnSpPr>
        <p:spPr>
          <a:xfrm>
            <a:off y="76200" x="9067800"/>
            <a:ext cy="6705599" cx="0"/>
          </a:xfrm>
          <a:prstGeom prst="straightConnector1">
            <a:avLst/>
          </a:prstGeom>
          <a:noFill/>
          <a:ln w="114300" cap="flat">
            <a:solidFill>
              <a:srgbClr val="D23927"/>
            </a:solidFill>
            <a:prstDash val="solid"/>
            <a:round/>
            <a:headEnd w="med" len="med" type="none"/>
            <a:tailEnd w="med" len="med" type="none"/>
          </a:ln>
        </p:spPr>
      </p:cxnSp>
      <p:cxnSp>
        <p:nvCxnSpPr>
          <p:cNvPr id="7" name="Shape 7"/>
          <p:cNvCxnSpPr/>
          <p:nvPr/>
        </p:nvCxnSpPr>
        <p:spPr>
          <a:xfrm>
            <a:off y="76200" x="533399"/>
            <a:ext cy="6705599" cx="0"/>
          </a:xfrm>
          <a:prstGeom prst="straightConnector1">
            <a:avLst/>
          </a:prstGeom>
          <a:noFill/>
          <a:ln w="69850" cap="flat">
            <a:solidFill>
              <a:srgbClr val="D23927"/>
            </a:solidFill>
            <a:prstDash val="solid"/>
            <a:round/>
            <a:headEnd w="med" len="med" type="none"/>
            <a:tailEnd w="med" len="med" type="none"/>
          </a:ln>
        </p:spPr>
      </p:cxnSp>
      <p:cxnSp>
        <p:nvCxnSpPr>
          <p:cNvPr id="8" name="Shape 8"/>
          <p:cNvCxnSpPr/>
          <p:nvPr/>
        </p:nvCxnSpPr>
        <p:spPr>
          <a:xfrm flipH="1">
            <a:off y="76200" x="914400"/>
            <a:ext cy="6324600" cx="152399"/>
          </a:xfrm>
          <a:prstGeom prst="straightConnector1">
            <a:avLst/>
          </a:prstGeom>
          <a:noFill/>
          <a:ln w="152400" cap="flat">
            <a:solidFill>
              <a:srgbClr val="D23927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9" name="Shape 9"/>
          <p:cNvSpPr/>
          <p:nvPr/>
        </p:nvSpPr>
        <p:spPr>
          <a:xfrm>
            <a:off y="76200" x="110055"/>
            <a:ext cy="6629399" cx="1698625"/>
          </a:xfrm>
          <a:custGeom>
            <a:pathLst>
              <a:path w="1070" extrusionOk="0" h="4154">
                <a:moveTo>
                  <a:pt y="0" x="4"/>
                </a:moveTo>
                <a:lnTo>
                  <a:pt y="0" x="4"/>
                </a:lnTo>
                <a:lnTo>
                  <a:pt y="74" x="2"/>
                </a:lnTo>
                <a:lnTo>
                  <a:pt y="162" x="0"/>
                </a:lnTo>
                <a:lnTo>
                  <a:pt y="280" x="0"/>
                </a:lnTo>
                <a:lnTo>
                  <a:pt y="426" x="4"/>
                </a:lnTo>
                <a:lnTo>
                  <a:pt y="594" x="10"/>
                </a:lnTo>
                <a:lnTo>
                  <a:pt y="686" x="16"/>
                </a:lnTo>
                <a:lnTo>
                  <a:pt y="782" x="22"/>
                </a:lnTo>
                <a:lnTo>
                  <a:pt y="884" x="30"/>
                </a:lnTo>
                <a:lnTo>
                  <a:pt y="990" x="42"/>
                </a:lnTo>
                <a:lnTo>
                  <a:pt y="1098" x="54"/>
                </a:lnTo>
                <a:lnTo>
                  <a:pt y="1210" x="68"/>
                </a:lnTo>
                <a:lnTo>
                  <a:pt y="1324" x="86"/>
                </a:lnTo>
                <a:lnTo>
                  <a:pt y="1442" x="104"/>
                </a:lnTo>
                <a:lnTo>
                  <a:pt y="1562" x="126"/>
                </a:lnTo>
                <a:lnTo>
                  <a:pt y="1682" x="152"/>
                </a:lnTo>
                <a:lnTo>
                  <a:pt y="1804" x="178"/>
                </a:lnTo>
                <a:lnTo>
                  <a:pt y="1928" x="210"/>
                </a:lnTo>
                <a:lnTo>
                  <a:pt y="2050" x="244"/>
                </a:lnTo>
                <a:lnTo>
                  <a:pt y="2174" x="280"/>
                </a:lnTo>
                <a:lnTo>
                  <a:pt y="2298" x="322"/>
                </a:lnTo>
                <a:lnTo>
                  <a:pt y="2420" x="366"/>
                </a:lnTo>
                <a:lnTo>
                  <a:pt y="2542" x="416"/>
                </a:lnTo>
                <a:lnTo>
                  <a:pt y="2662" x="468"/>
                </a:lnTo>
                <a:lnTo>
                  <a:pt y="2722" x="496"/>
                </a:lnTo>
                <a:lnTo>
                  <a:pt y="2780" x="524"/>
                </a:lnTo>
                <a:lnTo>
                  <a:pt y="2838" x="554"/>
                </a:lnTo>
                <a:lnTo>
                  <a:pt y="2896" x="586"/>
                </a:lnTo>
                <a:lnTo>
                  <a:pt y="2896" x="586"/>
                </a:lnTo>
                <a:lnTo>
                  <a:pt y="3018" x="652"/>
                </a:lnTo>
                <a:lnTo>
                  <a:pt y="3132" x="714"/>
                </a:lnTo>
                <a:lnTo>
                  <a:pt y="3238" x="768"/>
                </a:lnTo>
                <a:lnTo>
                  <a:pt y="3336" x="816"/>
                </a:lnTo>
                <a:lnTo>
                  <a:pt y="3426" x="860"/>
                </a:lnTo>
                <a:lnTo>
                  <a:pt y="3510" x="900"/>
                </a:lnTo>
                <a:lnTo>
                  <a:pt y="3588" x="934"/>
                </a:lnTo>
                <a:lnTo>
                  <a:pt y="3658" x="964"/>
                </a:lnTo>
                <a:lnTo>
                  <a:pt y="3724" x="988"/>
                </a:lnTo>
                <a:lnTo>
                  <a:pt y="3782" x="1010"/>
                </a:lnTo>
                <a:lnTo>
                  <a:pt y="3836" x="1028"/>
                </a:lnTo>
                <a:lnTo>
                  <a:pt y="3884" x="1042"/>
                </a:lnTo>
                <a:lnTo>
                  <a:pt y="3926" x="1052"/>
                </a:lnTo>
                <a:lnTo>
                  <a:pt y="3964" x="1060"/>
                </a:lnTo>
                <a:lnTo>
                  <a:pt y="3998" x="1066"/>
                </a:lnTo>
                <a:lnTo>
                  <a:pt y="4028" x="1068"/>
                </a:lnTo>
                <a:lnTo>
                  <a:pt y="4054" x="1070"/>
                </a:lnTo>
                <a:lnTo>
                  <a:pt y="4074" x="1068"/>
                </a:lnTo>
                <a:lnTo>
                  <a:pt y="4094" x="1066"/>
                </a:lnTo>
                <a:lnTo>
                  <a:pt y="4108" x="1060"/>
                </a:lnTo>
                <a:lnTo>
                  <a:pt y="4122" x="1056"/>
                </a:lnTo>
                <a:lnTo>
                  <a:pt y="4132" x="1050"/>
                </a:lnTo>
                <a:lnTo>
                  <a:pt y="4138" x="1042"/>
                </a:lnTo>
                <a:lnTo>
                  <a:pt y="4144" x="1034"/>
                </a:lnTo>
                <a:lnTo>
                  <a:pt y="4148" x="1028"/>
                </a:lnTo>
                <a:lnTo>
                  <a:pt y="4152" x="1020"/>
                </a:lnTo>
                <a:lnTo>
                  <a:pt y="4154" x="1006"/>
                </a:lnTo>
                <a:lnTo>
                  <a:pt y="4152" x="998"/>
                </a:lnTo>
                <a:lnTo>
                  <a:pt y="4152" x="994"/>
                </a:lnTo>
              </a:path>
            </a:pathLst>
          </a:custGeom>
          <a:noFill/>
          <a:ln w="25400" cap="flat">
            <a:solidFill>
              <a:srgbClr val="D23927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>
            <a:off y="5486400" x="7839160"/>
            <a:ext cy="796925" cx="1181100"/>
          </a:xfrm>
          <a:custGeom>
            <a:pathLst>
              <a:path w="744" extrusionOk="0" h="502">
                <a:moveTo>
                  <a:pt y="502" x="0"/>
                </a:moveTo>
                <a:lnTo>
                  <a:pt y="502" x="0"/>
                </a:lnTo>
                <a:lnTo>
                  <a:pt y="482" x="4"/>
                </a:lnTo>
                <a:lnTo>
                  <a:pt y="460" x="10"/>
                </a:lnTo>
                <a:lnTo>
                  <a:pt y="430" x="20"/>
                </a:lnTo>
                <a:lnTo>
                  <a:pt y="396" x="36"/>
                </a:lnTo>
                <a:lnTo>
                  <a:pt y="358" x="56"/>
                </a:lnTo>
                <a:lnTo>
                  <a:pt y="316" x="84"/>
                </a:lnTo>
                <a:lnTo>
                  <a:pt y="294" x="100"/>
                </a:lnTo>
                <a:lnTo>
                  <a:pt y="272" x="118"/>
                </a:lnTo>
                <a:lnTo>
                  <a:pt y="248" x="138"/>
                </a:lnTo>
                <a:lnTo>
                  <a:pt y="226" x="160"/>
                </a:lnTo>
                <a:lnTo>
                  <a:pt y="204" x="184"/>
                </a:lnTo>
                <a:lnTo>
                  <a:pt y="182" x="212"/>
                </a:lnTo>
                <a:lnTo>
                  <a:pt y="162" x="240"/>
                </a:lnTo>
                <a:lnTo>
                  <a:pt y="140" x="272"/>
                </a:lnTo>
                <a:lnTo>
                  <a:pt y="120" x="306"/>
                </a:lnTo>
                <a:lnTo>
                  <a:pt y="102" x="342"/>
                </a:lnTo>
                <a:lnTo>
                  <a:pt y="84" x="382"/>
                </a:lnTo>
                <a:lnTo>
                  <a:pt y="66" x="424"/>
                </a:lnTo>
                <a:lnTo>
                  <a:pt y="52" x="470"/>
                </a:lnTo>
                <a:lnTo>
                  <a:pt y="38" x="518"/>
                </a:lnTo>
                <a:lnTo>
                  <a:pt y="26" x="570"/>
                </a:lnTo>
                <a:lnTo>
                  <a:pt y="16" x="624"/>
                </a:lnTo>
                <a:lnTo>
                  <a:pt y="6" x="682"/>
                </a:lnTo>
                <a:lnTo>
                  <a:pt y="0" x="744"/>
                </a:lnTo>
              </a:path>
            </a:pathLst>
          </a:custGeom>
          <a:noFill/>
          <a:ln w="25400" cap="flat">
            <a:solidFill>
              <a:srgbClr val="CB2813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1" name="Shape 11"/>
          <p:cNvSpPr/>
          <p:nvPr/>
        </p:nvSpPr>
        <p:spPr>
          <a:xfrm>
            <a:off y="3536950" x="8273122"/>
            <a:ext cy="2606675" cx="777875"/>
          </a:xfrm>
          <a:custGeom>
            <a:pathLst>
              <a:path w="490" extrusionOk="0" h="1642">
                <a:moveTo>
                  <a:pt y="1642" x="0"/>
                </a:moveTo>
                <a:lnTo>
                  <a:pt y="1642" x="0"/>
                </a:lnTo>
                <a:lnTo>
                  <a:pt y="1624" x="24"/>
                </a:lnTo>
                <a:lnTo>
                  <a:pt y="1600" x="50"/>
                </a:lnTo>
                <a:lnTo>
                  <a:pt y="1564" x="86"/>
                </a:lnTo>
                <a:lnTo>
                  <a:pt y="1518" x="126"/>
                </a:lnTo>
                <a:lnTo>
                  <a:pt y="1490" x="148"/>
                </a:lnTo>
                <a:lnTo>
                  <a:pt y="1458" x="172"/>
                </a:lnTo>
                <a:lnTo>
                  <a:pt y="1424" x="196"/>
                </a:lnTo>
                <a:lnTo>
                  <a:pt y="1384" x="220"/>
                </a:lnTo>
                <a:lnTo>
                  <a:pt y="1344" x="244"/>
                </a:lnTo>
                <a:lnTo>
                  <a:pt y="1298" x="268"/>
                </a:lnTo>
                <a:lnTo>
                  <a:pt y="1248" x="292"/>
                </a:lnTo>
                <a:lnTo>
                  <a:pt y="1196" x="316"/>
                </a:lnTo>
                <a:lnTo>
                  <a:pt y="1138" x="340"/>
                </a:lnTo>
                <a:lnTo>
                  <a:pt y="1078" x="362"/>
                </a:lnTo>
                <a:lnTo>
                  <a:pt y="1014" x="384"/>
                </a:lnTo>
                <a:lnTo>
                  <a:pt y="944" x="404"/>
                </a:lnTo>
                <a:lnTo>
                  <a:pt y="870" x="422"/>
                </a:lnTo>
                <a:lnTo>
                  <a:pt y="792" x="438"/>
                </a:lnTo>
                <a:lnTo>
                  <a:pt y="710" x="454"/>
                </a:lnTo>
                <a:lnTo>
                  <a:pt y="624" x="466"/>
                </a:lnTo>
                <a:lnTo>
                  <a:pt y="532" x="476"/>
                </a:lnTo>
                <a:lnTo>
                  <a:pt y="436" x="484"/>
                </a:lnTo>
                <a:lnTo>
                  <a:pt y="334" x="488"/>
                </a:lnTo>
                <a:lnTo>
                  <a:pt y="228" x="490"/>
                </a:lnTo>
                <a:lnTo>
                  <a:pt y="118" x="488"/>
                </a:lnTo>
                <a:lnTo>
                  <a:pt y="0" x="484"/>
                </a:lnTo>
              </a:path>
            </a:pathLst>
          </a:custGeom>
          <a:noFill/>
          <a:ln w="25400" cap="flat">
            <a:solidFill>
              <a:srgbClr val="D0331F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2" name="Shape 12"/>
          <p:cNvSpPr txBox="1"/>
          <p:nvPr>
            <p:ph type="title"/>
          </p:nvPr>
        </p:nvSpPr>
        <p:spPr>
          <a:xfrm rot="-240056">
            <a:off y="-19227" x="1172871"/>
            <a:ext cy="1143088" cx="8229556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36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y="1828800" x="457200"/>
            <a:ext cy="4221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lt2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480"/>
              </a:spcBef>
              <a:buClr>
                <a:schemeClr val="lt2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360"/>
              </a:spcBef>
              <a:buClr>
                <a:schemeClr val="lt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360"/>
              </a:spcBef>
              <a:buClr>
                <a:schemeClr val="lt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360"/>
              </a:spcBef>
              <a:buClr>
                <a:schemeClr val="lt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360"/>
              </a:spcBef>
              <a:buClr>
                <a:schemeClr val="lt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360"/>
              </a:spcBef>
              <a:buClr>
                <a:schemeClr val="lt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360"/>
              </a:spcBef>
              <a:buClr>
                <a:schemeClr val="lt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2.jpg" Type="http://schemas.openxmlformats.org/officeDocument/2006/relationships/image" Id="rId4"/><Relationship Target="../media/image00.gif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gif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jpg" Type="http://schemas.openxmlformats.org/officeDocument/2006/relationships/image" Id="rId4"/><Relationship Target="../media/image01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4"/><Relationship Target="../media/image06.jpg" Type="http://schemas.openxmlformats.org/officeDocument/2006/relationships/image" Id="rId3"/><Relationship Target="../media/image10.png" Type="http://schemas.openxmlformats.org/officeDocument/2006/relationships/image" Id="rId5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FF"/>
        </a:solidFill>
      </p:bgPr>
    </p:bg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type="ctrTitle"/>
          </p:nvPr>
        </p:nvSpPr>
        <p:spPr>
          <a:xfrm rot="-244891">
            <a:off y="1341541" x="1031293"/>
            <a:ext cy="1421100" cx="7772311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Studies of China (WIP)</a:t>
            </a:r>
          </a:p>
        </p:txBody>
      </p:sp>
      <p:sp>
        <p:nvSpPr>
          <p:cNvPr id="69" name="Shape 69"/>
          <p:cNvSpPr txBox="1"/>
          <p:nvPr>
            <p:ph idx="1" type="subTitle"/>
          </p:nvPr>
        </p:nvSpPr>
        <p:spPr>
          <a:xfrm rot="-249176">
            <a:off y="3131978" x="1097760"/>
            <a:ext cy="523986" cx="7585015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Travis C, Chris D, Henry W, Nik H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y="368700" x="921775"/>
            <a:ext cy="1241400" cx="238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  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y="479325" x="995525"/>
            <a:ext cy="1056899" cx="28269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 </a:t>
            </a:r>
          </a:p>
        </p:txBody>
      </p:sp>
      <p:sp>
        <p:nvSpPr>
          <p:cNvPr id="72" name="Shape 72"/>
          <p:cNvSpPr txBox="1"/>
          <p:nvPr/>
        </p:nvSpPr>
        <p:spPr>
          <a:xfrm>
            <a:off y="557975" x="1403550"/>
            <a:ext cy="1600199" cx="35468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7200" lang="en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新年</a:t>
            </a:r>
          </a:p>
        </p:txBody>
      </p:sp>
      <p:sp>
        <p:nvSpPr>
          <p:cNvPr id="73" name="Shape 73"/>
          <p:cNvSpPr/>
          <p:nvPr/>
        </p:nvSpPr>
        <p:spPr>
          <a:xfrm>
            <a:off y="3915992" x="4767185"/>
            <a:ext cy="2942007" cx="437681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4" name="Shape 74"/>
          <p:cNvSpPr/>
          <p:nvPr/>
        </p:nvSpPr>
        <p:spPr>
          <a:xfrm>
            <a:off y="4610100" x="106025"/>
            <a:ext cy="2247899" cx="359409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Zodiac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39" name="Shape 139"/>
          <p:cNvSpPr/>
          <p:nvPr/>
        </p:nvSpPr>
        <p:spPr>
          <a:xfrm>
            <a:off y="652700" x="1734009"/>
            <a:ext cy="5671179" cx="567598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6B8AF"/>
        </a:solidFill>
      </p:bgPr>
    </p:bg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Chinese Dancing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Dragon dance- one of the traditional dances in China most commonly seen during celebrations and festivals. Usually a team of professionals attempt this dance instead of 12 high school scrubs.</a:t>
            </a:r>
          </a:p>
          <a:p>
            <a:pPr rtl="0"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Lion dance- one of the traditional dances in China. Commonly mistaken as the Dragon dance. Only needs 2 people.</a:t>
            </a:r>
          </a:p>
          <a:p>
            <a:pPr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Other forms of dance. </a:t>
            </a:r>
          </a:p>
        </p:txBody>
      </p:sp>
      <p:sp>
        <p:nvSpPr>
          <p:cNvPr id="146" name="Shape 146"/>
          <p:cNvSpPr/>
          <p:nvPr/>
        </p:nvSpPr>
        <p:spPr>
          <a:xfrm>
            <a:off y="4814539" x="7118742"/>
            <a:ext cy="2043460" cx="202525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Table of Contents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1600200" x="457200"/>
            <a:ext cy="4526100" cx="5029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Slide 1- Title</a:t>
            </a:r>
          </a:p>
          <a:p>
            <a:pPr rtl="0" lvl="0">
              <a:buNone/>
            </a:pPr>
            <a:r>
              <a:rPr lang="en"/>
              <a:t>Slide 2- (Tic) ToC</a:t>
            </a:r>
          </a:p>
          <a:p>
            <a:pPr rtl="0" lvl="0">
              <a:buNone/>
            </a:pPr>
            <a:r>
              <a:rPr lang="en"/>
              <a:t>Slide 3-Chinese New Year</a:t>
            </a:r>
          </a:p>
          <a:p>
            <a:pPr rtl="0" lvl="0">
              <a:buNone/>
            </a:pPr>
            <a:r>
              <a:rPr lang="en"/>
              <a:t>Slide 4-Chinese Civilization</a:t>
            </a:r>
          </a:p>
          <a:p>
            <a:pPr rtl="0" lvl="0">
              <a:buNone/>
            </a:pPr>
            <a:r>
              <a:rPr lang="en"/>
              <a:t>Slide 5-Noodles</a:t>
            </a:r>
          </a:p>
          <a:p>
            <a:pPr rtl="0" lvl="0">
              <a:buNone/>
            </a:pPr>
            <a:r>
              <a:rPr lang="en"/>
              <a:t>Slide 6-Food</a:t>
            </a:r>
          </a:p>
          <a:p>
            <a:pPr rtl="0" lvl="0">
              <a:buNone/>
            </a:pPr>
            <a:r>
              <a:rPr lang="en"/>
              <a:t>Slide 7-Fireworks</a:t>
            </a:r>
          </a:p>
          <a:p>
            <a:pPr>
              <a:buNone/>
            </a:pPr>
            <a:r>
              <a:rPr lang="en"/>
              <a:t>Slide 8-Red Envelopes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y="1782900" x="5334000"/>
            <a:ext cy="4343400" cx="3657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000" lang="en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Slide 9-Zodiac</a:t>
            </a:r>
          </a:p>
          <a:p>
            <a:pPr rtl="0" lvl="0">
              <a:buNone/>
            </a:pPr>
            <a:r>
              <a:rPr sz="3000" lang="en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Slide 10-Zodiac pic.</a:t>
            </a:r>
          </a:p>
          <a:p>
            <a:pPr>
              <a:buNone/>
            </a:pPr>
            <a:r>
              <a:rPr sz="3000" lang="en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Slide 11-Dancing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FF"/>
        </a:solidFill>
      </p:bgPr>
    </p:bg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CHINESE NEW YEAR FOOD SYMBOLISM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1560950" x="352500"/>
            <a:ext cy="4526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Bamboo Shoots/Black Moss Seaweed = Wealth</a:t>
            </a:r>
          </a:p>
          <a:p>
            <a:pPr rtl="0" lvl="0">
              <a:buNone/>
            </a:pPr>
            <a:r>
              <a:rPr lang="en"/>
              <a:t>Dried Bean Curds = Happiness</a:t>
            </a:r>
          </a:p>
          <a:p>
            <a:pPr rtl="0" lvl="0">
              <a:buNone/>
            </a:pPr>
            <a:r>
              <a:rPr lang="en"/>
              <a:t>Noodles = Long Life</a:t>
            </a:r>
          </a:p>
          <a:p>
            <a:pPr rtl="0" lvl="0">
              <a:buNone/>
            </a:pPr>
            <a:r>
              <a:rPr lang="en"/>
              <a:t>Orange= Wealth</a:t>
            </a:r>
          </a:p>
          <a:p>
            <a:pPr rtl="0" lvl="0">
              <a:buNone/>
            </a:pPr>
            <a:r>
              <a:rPr lang="en"/>
              <a:t>Fish (whole) = Prosperity</a:t>
            </a:r>
          </a:p>
          <a:p>
            <a:pPr rtl="0" lvl="0">
              <a:buNone/>
            </a:pPr>
            <a:r>
              <a:rPr lang="en"/>
              <a:t>Peanuts = Long Life</a:t>
            </a:r>
          </a:p>
          <a:p>
            <a:pPr rtl="0" lvl="0">
              <a:buNone/>
            </a:pPr>
            <a:r>
              <a:rPr lang="en"/>
              <a:t>Lychee Nuts = Close Family Tree</a:t>
            </a:r>
          </a:p>
        </p:txBody>
      </p:sp>
      <p:sp>
        <p:nvSpPr>
          <p:cNvPr id="88" name="Shape 88"/>
          <p:cNvSpPr/>
          <p:nvPr/>
        </p:nvSpPr>
        <p:spPr>
          <a:xfrm>
            <a:off y="3196264" x="6227689"/>
            <a:ext cy="2513211" cx="251321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4A86E8"/>
        </a:solidFill>
      </p:bgPr>
    </p:bg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 txBox="1"/>
          <p:nvPr>
            <p:ph idx="1" type="body"/>
          </p:nvPr>
        </p:nvSpPr>
        <p:spPr>
          <a:xfrm>
            <a:off y="1483924" x="457200"/>
            <a:ext cy="4526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Plum Blossom - luckiness</a:t>
            </a:r>
          </a:p>
          <a:p>
            <a:pPr rtl="0" lvl="0">
              <a:buNone/>
            </a:pPr>
            <a:r>
              <a:rPr lang="en"/>
              <a:t>Kumquat/Narcissus - Prosperity</a:t>
            </a:r>
          </a:p>
          <a:p>
            <a:pPr rtl="0" lvl="0">
              <a:buNone/>
            </a:pPr>
            <a:r>
              <a:rPr lang="en"/>
              <a:t>Sunflower - have a great year</a:t>
            </a:r>
          </a:p>
          <a:p>
            <a:pPr rtl="0" lvl="0">
              <a:buNone/>
            </a:pPr>
            <a:r>
              <a:rPr lang="en"/>
              <a:t>Eggplant - Healing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 </a:t>
            </a:r>
          </a:p>
        </p:txBody>
      </p:sp>
      <p:sp>
        <p:nvSpPr>
          <p:cNvPr id="94" name="Shape 94"/>
          <p:cNvSpPr txBox="1"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Flowers Symbols</a:t>
            </a:r>
          </a:p>
        </p:txBody>
      </p:sp>
      <p:sp>
        <p:nvSpPr>
          <p:cNvPr id="95" name="Shape 95"/>
          <p:cNvSpPr/>
          <p:nvPr/>
        </p:nvSpPr>
        <p:spPr>
          <a:xfrm>
            <a:off y="4031975" x="950850"/>
            <a:ext cy="2374900" cx="3594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96" name="Shape 96"/>
          <p:cNvSpPr/>
          <p:nvPr/>
        </p:nvSpPr>
        <p:spPr>
          <a:xfrm>
            <a:off y="3438925" x="4731025"/>
            <a:ext cy="2832100" cx="35941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Noodles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Noodles signify long life 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You're supposed to consume them in the length they come in 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If you cut them to make swallowing manageable, you run the risk of shortening your life - wat?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03" name="Shape 103"/>
          <p:cNvSpPr/>
          <p:nvPr/>
        </p:nvSpPr>
        <p:spPr>
          <a:xfrm>
            <a:off y="0" x="5661705"/>
            <a:ext cy="2805534" cx="348229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9900"/>
        </a:solidFill>
      </p:bgPr>
    </p:bg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Food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Sweet food items were served in trays containing 8 portion</a:t>
            </a:r>
            <a:r>
              <a:rPr sz="3600" lang="en">
                <a:solidFill>
                  <a:schemeClr val="lt1"/>
                </a:solidFill>
              </a:rPr>
              <a:t>s 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It symbolizes unity and togetherness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8 is considered a lucky number</a:t>
            </a:r>
          </a:p>
        </p:txBody>
      </p:sp>
      <p:sp>
        <p:nvSpPr>
          <p:cNvPr id="110" name="Shape 110"/>
          <p:cNvSpPr/>
          <p:nvPr/>
        </p:nvSpPr>
        <p:spPr>
          <a:xfrm>
            <a:off y="3789290" x="6726387"/>
            <a:ext cy="3068709" cx="241761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00"/>
        </a:solidFill>
      </p:bgPr>
    </p:bg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Fireworks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>
                <a:solidFill>
                  <a:schemeClr val="dk2"/>
                </a:solidFill>
              </a:rPr>
              <a:t>The burning of fireworks show the joyful time of the year.  </a:t>
            </a:r>
          </a:p>
          <a:p>
            <a:pPr rtl="0"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>
                <a:solidFill>
                  <a:schemeClr val="dk2"/>
                </a:solidFill>
              </a:rPr>
              <a:t>In ancient China, bamboo stems were filled with gunpowder to create tiny explosions.  The explosions were supposed scare away evil spirits.</a:t>
            </a:r>
          </a:p>
          <a:p>
            <a:pPr rtl="0"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>
                <a:solidFill>
                  <a:schemeClr val="dk2"/>
                </a:solidFill>
              </a:rPr>
              <a:t>In  modern times, firecrackers are strung together in the hundreds.</a:t>
            </a:r>
          </a:p>
          <a:p>
            <a:pPr rtl="0"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>
                <a:solidFill>
                  <a:schemeClr val="dk2"/>
                </a:solidFill>
              </a:rPr>
              <a:t>A ban of firecrackers has started in China.</a:t>
            </a:r>
          </a:p>
          <a:p>
            <a:r>
              <a:t/>
            </a:r>
          </a:p>
        </p:txBody>
      </p:sp>
      <p:sp>
        <p:nvSpPr>
          <p:cNvPr id="117" name="Shape 117"/>
          <p:cNvSpPr/>
          <p:nvPr/>
        </p:nvSpPr>
        <p:spPr>
          <a:xfrm>
            <a:off y="0" x="7023696"/>
            <a:ext cy="1611880" cx="145015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00"/>
        </a:solidFill>
      </p:bgPr>
    </p:bg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 rot="-303791">
            <a:off y="-6877" x="1138068"/>
            <a:ext cy="1142953" cx="8229612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Red Envelopes</a:t>
            </a:r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Red envelopes is usually filled with money to suppress the evil spirits.</a:t>
            </a:r>
          </a:p>
          <a:p>
            <a:r>
              <a:t/>
            </a:r>
          </a:p>
          <a:p>
            <a:pPr rtl="0"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As 8 is a lucky, $8 usually go in the packet.</a:t>
            </a:r>
          </a:p>
          <a:p>
            <a:r>
              <a:t/>
            </a:r>
          </a:p>
          <a:p>
            <a:pPr rtl="0"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The red envelopes are generally by married couples to non-married children.  </a:t>
            </a:r>
          </a:p>
          <a:p>
            <a:r>
              <a:t/>
            </a:r>
          </a:p>
        </p:txBody>
      </p:sp>
      <p:sp>
        <p:nvSpPr>
          <p:cNvPr id="124" name="Shape 124"/>
          <p:cNvSpPr/>
          <p:nvPr/>
        </p:nvSpPr>
        <p:spPr>
          <a:xfrm>
            <a:off y="235238" x="7947569"/>
            <a:ext cy="1251864" cx="73922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5" name="Shape 125"/>
          <p:cNvSpPr/>
          <p:nvPr/>
        </p:nvSpPr>
        <p:spPr>
          <a:xfrm>
            <a:off y="5356641" x="0"/>
            <a:ext cy="1501359" cx="200797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26" name="Shape 126"/>
          <p:cNvSpPr/>
          <p:nvPr/>
        </p:nvSpPr>
        <p:spPr>
          <a:xfrm>
            <a:off y="4737641" x="7708630"/>
            <a:ext cy="2257860" cx="1529182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Zodiac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Usually begins with Rat, then Ox, Tiger, Rabbit, Dragon, Snake, Horse, Goat, Monkey, Rooster, Dog, and finally Pig.</a:t>
            </a:r>
          </a:p>
          <a:p>
            <a:pPr rtl="0"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Thus, the Chinese Zodiac has a twelve year cycle.</a:t>
            </a:r>
          </a:p>
          <a:p>
            <a:pPr rtl="0"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Each animal is only compatible with a select number of other animals on the Chinese Zodiac.</a:t>
            </a:r>
          </a:p>
          <a:p>
            <a:pPr rtl="0" lvl="0" indent="-4191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Most recent animal represented is the snake. (this year)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432">
      <a:dk1>
        <a:srgbClr val="CA0001"/>
      </a:dk1>
      <a:lt1>
        <a:srgbClr val="ECE47C"/>
      </a:lt1>
      <a:dk2>
        <a:srgbClr val="000000"/>
      </a:dk2>
      <a:lt2>
        <a:srgbClr val="FFFFFF"/>
      </a:lt2>
      <a:accent1>
        <a:srgbClr val="E26F01"/>
      </a:accent1>
      <a:accent2>
        <a:srgbClr val="723C75"/>
      </a:accent2>
      <a:accent3>
        <a:srgbClr val="69B19F"/>
      </a:accent3>
      <a:accent4>
        <a:srgbClr val="BC5828"/>
      </a:accent4>
      <a:accent5>
        <a:srgbClr val="800000"/>
      </a:accent5>
      <a:accent6>
        <a:srgbClr val="333333"/>
      </a:accent6>
      <a:hlink>
        <a:srgbClr val="ECE47C"/>
      </a:hlink>
      <a:folHlink>
        <a:srgbClr val="FF510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