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59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9FAE"/>
    <a:srgbClr val="2CD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95B-C28E-4393-9B3E-60250B4E3A19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CD9F2-67E5-4BE4-88FF-A71E0BF2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80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95B-C28E-4393-9B3E-60250B4E3A19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CD9F2-67E5-4BE4-88FF-A71E0BF2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85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95B-C28E-4393-9B3E-60250B4E3A19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CD9F2-67E5-4BE4-88FF-A71E0BF2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04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95B-C28E-4393-9B3E-60250B4E3A19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CD9F2-67E5-4BE4-88FF-A71E0BF2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2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95B-C28E-4393-9B3E-60250B4E3A19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CD9F2-67E5-4BE4-88FF-A71E0BF2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425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95B-C28E-4393-9B3E-60250B4E3A19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CD9F2-67E5-4BE4-88FF-A71E0BF2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61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95B-C28E-4393-9B3E-60250B4E3A19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CD9F2-67E5-4BE4-88FF-A71E0BF2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457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95B-C28E-4393-9B3E-60250B4E3A19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CD9F2-67E5-4BE4-88FF-A71E0BF2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90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95B-C28E-4393-9B3E-60250B4E3A19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CD9F2-67E5-4BE4-88FF-A71E0BF2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26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95B-C28E-4393-9B3E-60250B4E3A19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CD9F2-67E5-4BE4-88FF-A71E0BF2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04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95B-C28E-4393-9B3E-60250B4E3A19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CD9F2-67E5-4BE4-88FF-A71E0BF2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28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8795B-C28E-4393-9B3E-60250B4E3A19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CD9F2-67E5-4BE4-88FF-A71E0BF2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361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CFRoILS1j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828800" y="37338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2060"/>
                </a:solidFill>
              </a:rPr>
              <a:t>Family </a:t>
            </a:r>
            <a:br>
              <a:rPr lang="en-US" sz="5400" dirty="0" smtClean="0">
                <a:solidFill>
                  <a:srgbClr val="002060"/>
                </a:solidFill>
              </a:rPr>
            </a:br>
            <a:r>
              <a:rPr lang="en-US" sz="800" dirty="0" smtClean="0">
                <a:solidFill>
                  <a:srgbClr val="002060"/>
                </a:solidFill>
              </a:rPr>
              <a:t>Just </a:t>
            </a:r>
            <a:r>
              <a:rPr lang="en-US" sz="800" dirty="0" err="1" smtClean="0">
                <a:solidFill>
                  <a:srgbClr val="002060"/>
                </a:solidFill>
              </a:rPr>
              <a:t>gotta</a:t>
            </a:r>
            <a:r>
              <a:rPr lang="en-US" sz="800" dirty="0" smtClean="0">
                <a:solidFill>
                  <a:srgbClr val="002060"/>
                </a:solidFill>
              </a:rPr>
              <a:t> love your relatives…even those in-laws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28600" y="6629400"/>
            <a:ext cx="1201478" cy="304800"/>
          </a:xfrm>
        </p:spPr>
        <p:txBody>
          <a:bodyPr>
            <a:normAutofit fontScale="47500" lnSpcReduction="20000"/>
          </a:bodyPr>
          <a:lstStyle/>
          <a:p>
            <a:r>
              <a:rPr lang="zh-TW" altLang="en-US" dirty="0" smtClean="0"/>
              <a:t>賴      涵</a:t>
            </a:r>
            <a:endParaRPr lang="en-US" altLang="zh-TW" dirty="0" smtClean="0"/>
          </a:p>
          <a:p>
            <a:endParaRPr lang="en-US" dirty="0"/>
          </a:p>
        </p:txBody>
      </p:sp>
      <p:pic>
        <p:nvPicPr>
          <p:cNvPr id="4" name="Picture 3" descr="name.jpg"/>
          <p:cNvPicPr>
            <a:picLocks noChangeAspect="1"/>
          </p:cNvPicPr>
          <p:nvPr/>
        </p:nvPicPr>
        <p:blipFill>
          <a:blip r:embed="rId3" cstate="print">
            <a:lum bright="9000" contrast="70000"/>
          </a:blip>
          <a:srcRect l="25806" t="28916" r="16129" b="37349"/>
          <a:stretch>
            <a:fillRect/>
          </a:stretch>
        </p:blipFill>
        <p:spPr>
          <a:xfrm>
            <a:off x="304800" y="6705600"/>
            <a:ext cx="195943" cy="152400"/>
          </a:xfrm>
          <a:prstGeom prst="rect">
            <a:avLst/>
          </a:prstGeom>
          <a:noFill/>
          <a:ln>
            <a:noFill/>
          </a:ln>
          <a:effectLst>
            <a:outerShdw dist="50800" dir="5400000" sx="80000" sy="80000" algn="ctr" rotWithShape="0">
              <a:srgbClr val="000000">
                <a:alpha val="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800600" y="6667365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2060"/>
                </a:solidFill>
              </a:rPr>
              <a:t>Sorry, it’s traditional</a:t>
            </a:r>
            <a:r>
              <a:rPr lang="en-US" sz="800" dirty="0" smtClean="0"/>
              <a:t>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04857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2CD8C8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Traditionally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sz="2950" dirty="0" smtClean="0"/>
              <a:t>Males—head of the family and the decision-maker</a:t>
            </a:r>
          </a:p>
          <a:p>
            <a:r>
              <a:rPr lang="en-US" sz="2950" dirty="0" smtClean="0"/>
              <a:t>Females—stayed home and took care of food, the family, and the home</a:t>
            </a:r>
          </a:p>
          <a:p>
            <a:r>
              <a:rPr lang="en-US" sz="2950" dirty="0" smtClean="0"/>
              <a:t>Elders—respected for wisdom and looked up to; honored by ancestor altars after death (failure to do so may cause bad </a:t>
            </a:r>
            <a:r>
              <a:rPr lang="en-US" sz="2950" dirty="0" smtClean="0"/>
              <a:t>luck; they wouldn’t guard you)</a:t>
            </a:r>
            <a:endParaRPr lang="en-US" sz="2950" dirty="0" smtClean="0"/>
          </a:p>
          <a:p>
            <a:r>
              <a:rPr lang="en-US" sz="2950" dirty="0" smtClean="0"/>
              <a:t>Marriages—arranged and couples would not meet until the </a:t>
            </a:r>
            <a:r>
              <a:rPr lang="en-US" sz="2950" dirty="0" smtClean="0"/>
              <a:t>wedding</a:t>
            </a:r>
            <a:endParaRPr lang="en-US" sz="2950" dirty="0" smtClean="0"/>
          </a:p>
        </p:txBody>
      </p:sp>
    </p:spTree>
    <p:extLst>
      <p:ext uri="{BB962C8B-B14F-4D97-AF65-F5344CB8AC3E}">
        <p14:creationId xmlns:p14="http://schemas.microsoft.com/office/powerpoint/2010/main" val="216008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2CD8C8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(Traditionally  cont.)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sz="2950" dirty="0" smtClean="0"/>
              <a:t>Children had to obey without questioning; could be killed if disobedient. Careers already chosen </a:t>
            </a:r>
          </a:p>
          <a:p>
            <a:r>
              <a:rPr lang="en-US" sz="2950" dirty="0"/>
              <a:t>Patrilineal descent—”male line”; where only the males could inherit family land, money, or any other kind of </a:t>
            </a:r>
            <a:r>
              <a:rPr lang="en-US" sz="2950" dirty="0" smtClean="0"/>
              <a:t>inheritance</a:t>
            </a:r>
          </a:p>
          <a:p>
            <a:r>
              <a:rPr lang="en-US" sz="2950" dirty="0" smtClean="0"/>
              <a:t>Patriarchal setup—when the families are run by the male members</a:t>
            </a:r>
            <a:endParaRPr lang="en-US" sz="2950" dirty="0"/>
          </a:p>
          <a:p>
            <a:endParaRPr lang="en-US" sz="2950" dirty="0"/>
          </a:p>
          <a:p>
            <a:endParaRPr lang="en-US" sz="2950" dirty="0"/>
          </a:p>
        </p:txBody>
      </p:sp>
    </p:spTree>
    <p:extLst>
      <p:ext uri="{BB962C8B-B14F-4D97-AF65-F5344CB8AC3E}">
        <p14:creationId xmlns:p14="http://schemas.microsoft.com/office/powerpoint/2010/main" val="35370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2CD8C8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Nowadays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r>
              <a:rPr lang="en-US" sz="2950" dirty="0" smtClean="0"/>
              <a:t>Males—aren’t usually the head anymore</a:t>
            </a:r>
          </a:p>
          <a:p>
            <a:r>
              <a:rPr lang="en-US" sz="2950" dirty="0" smtClean="0"/>
              <a:t>Females—many have careers now </a:t>
            </a:r>
          </a:p>
          <a:p>
            <a:r>
              <a:rPr lang="en-US" sz="2950" dirty="0" smtClean="0"/>
              <a:t>Elders—still respected</a:t>
            </a:r>
          </a:p>
          <a:p>
            <a:r>
              <a:rPr lang="en-US" sz="2950" dirty="0" smtClean="0"/>
              <a:t>Marriages—not arranged and couples can see each other before their wedding day </a:t>
            </a:r>
          </a:p>
          <a:p>
            <a:r>
              <a:rPr lang="en-US" sz="2950" dirty="0" smtClean="0"/>
              <a:t>Children—may usually choose a career of their liking; a better chance of survival if disobedience is displayed. One child policy was put into effect in the late </a:t>
            </a:r>
            <a:r>
              <a:rPr lang="en-US" sz="2950" dirty="0" smtClean="0"/>
              <a:t>1970s, </a:t>
            </a:r>
            <a:r>
              <a:rPr lang="en-US" sz="2950" dirty="0" smtClean="0"/>
              <a:t>and many newborn daughters </a:t>
            </a:r>
            <a:r>
              <a:rPr lang="en-US" sz="2950" dirty="0" smtClean="0"/>
              <a:t>were killed </a:t>
            </a:r>
            <a:r>
              <a:rPr lang="en-US" sz="2950" dirty="0" smtClean="0"/>
              <a:t>for a second chance at getting a son</a:t>
            </a:r>
          </a:p>
          <a:p>
            <a:endParaRPr lang="en-US" sz="295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204565" y="4517395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349FAE"/>
                </a:solidFill>
              </a:rPr>
              <a:t>Not in Taiwan</a:t>
            </a:r>
            <a:endParaRPr lang="en-US" sz="1100" dirty="0">
              <a:solidFill>
                <a:srgbClr val="349FAE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35840" y="5029200"/>
            <a:ext cx="30236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95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2CD8C8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Video </a:t>
            </a:r>
            <a:r>
              <a:rPr lang="en-US" dirty="0" smtClean="0"/>
              <a:t>time :D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950" dirty="0" smtClean="0"/>
              <a:t>“Aunt”, “cousin”, “second cousin”, “nephew”, and such aren’t enough for the Chinese language, so there’s a special name for your mother’s brother’s wife, or your child’s spouse’s kids and whatnot. Oh what fun the Chinese language is </a:t>
            </a:r>
            <a:r>
              <a:rPr lang="en-US" sz="2950" dirty="0" smtClean="0">
                <a:sym typeface="Wingdings" pitchFamily="2" charset="2"/>
              </a:rPr>
              <a:t></a:t>
            </a:r>
            <a:r>
              <a:rPr lang="en-US" sz="2950" dirty="0" smtClean="0"/>
              <a:t>    </a:t>
            </a:r>
            <a:r>
              <a:rPr lang="en-US" sz="600" dirty="0" smtClean="0">
                <a:solidFill>
                  <a:schemeClr val="accent5">
                    <a:lumMod val="75000"/>
                  </a:schemeClr>
                </a:solidFill>
              </a:rPr>
              <a:t>(Same with Taiwanese.</a:t>
            </a:r>
            <a:r>
              <a:rPr lang="en-US" sz="600" dirty="0" smtClean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</a:t>
            </a:r>
            <a:r>
              <a:rPr lang="en-US" sz="600" dirty="0" smtClean="0">
                <a:solidFill>
                  <a:schemeClr val="accent5">
                    <a:lumMod val="75000"/>
                  </a:schemeClr>
                </a:solidFill>
              </a:rPr>
              <a:t>)  </a:t>
            </a:r>
          </a:p>
          <a:p>
            <a:pPr marL="0" indent="0">
              <a:buNone/>
            </a:pPr>
            <a:r>
              <a:rPr lang="en-US" sz="2800" dirty="0">
                <a:hlinkClick r:id="rId2"/>
              </a:rPr>
              <a:t>http</a:t>
            </a:r>
            <a:r>
              <a:rPr lang="en-US" sz="2800" dirty="0" smtClean="0">
                <a:hlinkClick r:id="rId2"/>
              </a:rPr>
              <a:t>://www.youtube.com/watch?v=nCFRoILS1jY</a:t>
            </a:r>
            <a:endParaRPr lang="en-US" sz="2950" dirty="0"/>
          </a:p>
        </p:txBody>
      </p:sp>
    </p:spTree>
    <p:extLst>
      <p:ext uri="{BB962C8B-B14F-4D97-AF65-F5344CB8AC3E}">
        <p14:creationId xmlns:p14="http://schemas.microsoft.com/office/powerpoint/2010/main" val="37897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</TotalTime>
  <Words>256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Family  Just gotta love your relatives…even those in-laws</vt:lpstr>
      <vt:lpstr>Traditionally</vt:lpstr>
      <vt:lpstr>(Traditionally  cont.)</vt:lpstr>
      <vt:lpstr>Nowadays</vt:lpstr>
      <vt:lpstr>Video time :D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 Just gotta love your relatives</dc:title>
  <dc:creator>Mei</dc:creator>
  <cp:lastModifiedBy>Mei</cp:lastModifiedBy>
  <cp:revision>18</cp:revision>
  <dcterms:created xsi:type="dcterms:W3CDTF">2013-05-11T00:32:07Z</dcterms:created>
  <dcterms:modified xsi:type="dcterms:W3CDTF">2013-05-12T02:04:08Z</dcterms:modified>
</cp:coreProperties>
</file>