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C0C"/>
    <a:srgbClr val="CC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CFDD8-CDB6-4284-9F0E-0F8831B998DA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C2932-3C56-4A3E-BDAA-68DD8C40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39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C2932-3C56-4A3E-BDAA-68DD8C409B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53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C2932-3C56-4A3E-BDAA-68DD8C409B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77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38AC4E-3011-496F-BA37-10F16F2CCD4C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496DAB-D075-490F-95E4-EFA5EEBE8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38AC4E-3011-496F-BA37-10F16F2CCD4C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96DAB-D075-490F-95E4-EFA5EEBE8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38AC4E-3011-496F-BA37-10F16F2CCD4C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96DAB-D075-490F-95E4-EFA5EEBE8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38AC4E-3011-496F-BA37-10F16F2CCD4C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96DAB-D075-490F-95E4-EFA5EEBE89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38AC4E-3011-496F-BA37-10F16F2CCD4C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96DAB-D075-490F-95E4-EFA5EEBE89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38AC4E-3011-496F-BA37-10F16F2CCD4C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96DAB-D075-490F-95E4-EFA5EEBE89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38AC4E-3011-496F-BA37-10F16F2CCD4C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96DAB-D075-490F-95E4-EFA5EEBE89C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38AC4E-3011-496F-BA37-10F16F2CCD4C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96DAB-D075-490F-95E4-EFA5EEBE89C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38AC4E-3011-496F-BA37-10F16F2CCD4C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96DAB-D075-490F-95E4-EFA5EEBE8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038AC4E-3011-496F-BA37-10F16F2CCD4C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96DAB-D075-490F-95E4-EFA5EEBE89C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38AC4E-3011-496F-BA37-10F16F2CCD4C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496DAB-D075-490F-95E4-EFA5EEBE89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038AC4E-3011-496F-BA37-10F16F2CCD4C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496DAB-D075-490F-95E4-EFA5EEBE89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hyperlink" Target="https://www.youtube.com/watch?v=BftIBp-U5j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Dh_b09xIqU" TargetMode="External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hyperlink" Target="https://www.youtube.com/watch?v=K0bRk1vTu-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38400"/>
            <a:ext cx="7924800" cy="1371599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zh-CN" altLang="en-US" sz="6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蛇年快乐</a:t>
            </a:r>
            <a:r>
              <a:rPr lang="en-US" altLang="zh-CN" sz="600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ea"/>
              </a:rPr>
              <a:t>!</a:t>
            </a:r>
            <a:endParaRPr lang="en-US" sz="60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z="4000" dirty="0" smtClean="0">
                <a:latin typeface="DFKai-SB" pitchFamily="65" charset="-120"/>
                <a:ea typeface="DFKai-SB" pitchFamily="65" charset="-120"/>
                <a:cs typeface="Browallia New" pitchFamily="34" charset="-34"/>
              </a:rPr>
              <a:t>二零一三年</a:t>
            </a:r>
            <a:endParaRPr lang="en-US" altLang="zh-CN" sz="4000" dirty="0">
              <a:latin typeface="DFKai-SB" pitchFamily="65" charset="-120"/>
              <a:ea typeface="DFKai-SB" pitchFamily="65" charset="-120"/>
              <a:cs typeface="Browallia New" pitchFamily="34" charset="-34"/>
            </a:endParaRPr>
          </a:p>
          <a:p>
            <a:r>
              <a:rPr lang="zh-CN" altLang="en-US" b="1" dirty="0" smtClean="0">
                <a:solidFill>
                  <a:srgbClr val="FFFF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裴森</a:t>
            </a:r>
            <a:endParaRPr lang="en-US" b="1" dirty="0">
              <a:solidFill>
                <a:srgbClr val="FFFF00"/>
              </a:solidFill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7" name="Picture 3" descr="C:\Users\Drew\AppData\Local\Microsoft\Windows\Temporary Internet Files\Content.IE5\0ZLDXO1H\MC90032447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57929"/>
            <a:ext cx="4442446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Drew\AppData\Local\Microsoft\Windows\Temporary Internet Files\Content.IE5\XIOAS15K\MC90044607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881329"/>
            <a:ext cx="1278415" cy="139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Drew\AppData\Local\Microsoft\Windows\Temporary Internet Files\Content.IE5\33FJ9LUO\MC90044607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30503">
            <a:off x="4419600" y="982655"/>
            <a:ext cx="1315053" cy="119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Drew\AppData\Local\Microsoft\Windows\Temporary Internet Files\Content.IE5\0ZLDXO1H\MC90044546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983" y="521360"/>
            <a:ext cx="1753819" cy="175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87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810" y="1687531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Lion Dance is performed accompanied by the music of beating of drums, </a:t>
            </a:r>
            <a:r>
              <a:rPr lang="en-US" dirty="0" smtClean="0"/>
              <a:t>cymbals, </a:t>
            </a:r>
            <a:r>
              <a:rPr lang="en-US" dirty="0"/>
              <a:t>and </a:t>
            </a:r>
            <a:r>
              <a:rPr lang="en-US" dirty="0" smtClean="0"/>
              <a:t>gongs.</a:t>
            </a:r>
          </a:p>
          <a:p>
            <a:endParaRPr lang="en-US" dirty="0" smtClean="0"/>
          </a:p>
          <a:p>
            <a:r>
              <a:rPr lang="en-US" dirty="0" smtClean="0"/>
              <a:t>                  The lion dance brings good luck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and the performers act like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curious cats looking for money.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Lion Dance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0273" y="304800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Lion Dance </a:t>
            </a:r>
            <a:r>
              <a:rPr lang="en-US" dirty="0" err="1" smtClean="0">
                <a:solidFill>
                  <a:srgbClr val="FF0000"/>
                </a:solidFill>
              </a:rPr>
              <a:t>舞狮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/>
              <a:t>(</a:t>
            </a:r>
            <a:r>
              <a:rPr lang="en-US" i="1" dirty="0" err="1" smtClean="0"/>
              <a:t>wǔ</a:t>
            </a:r>
            <a:r>
              <a:rPr lang="en-US" i="1" dirty="0" smtClean="0"/>
              <a:t> </a:t>
            </a:r>
            <a:r>
              <a:rPr lang="en-US" i="1" dirty="0" err="1" smtClean="0"/>
              <a:t>shī</a:t>
            </a:r>
            <a:r>
              <a:rPr lang="en-US" i="1" dirty="0" smtClean="0"/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Drew\AppData\Local\Microsoft\Windows\Temporary Internet Files\Content.IE5\0ZLDXO1H\MC90011073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30436"/>
            <a:ext cx="190561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rew\AppData\Local\Microsoft\Windows\Temporary Internet Files\Content.IE5\XIOAS15K\MC90011089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91" y="2971800"/>
            <a:ext cx="2286000" cy="22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Drew\AppData\Local\Microsoft\Windows\Temporary Internet Files\Content.IE5\33FJ9LUO\MC90044546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862515"/>
            <a:ext cx="1743761" cy="14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10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525963"/>
          </a:xfrm>
        </p:spPr>
        <p:txBody>
          <a:bodyPr/>
          <a:lstStyle/>
          <a:p>
            <a:r>
              <a:rPr lang="en-US" dirty="0" smtClean="0"/>
              <a:t>Dragon dancers move in flowing, waving movements to mimic a dragon in flight.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dragon is a symbol of power, dignity, and wisdom which brings good luck. It’s a highlight of Chinese celebrations. </a:t>
            </a:r>
          </a:p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Dragon Dance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Dragon Dance </a:t>
            </a:r>
            <a:r>
              <a:rPr lang="zh-CN" altLang="en-US" dirty="0" smtClean="0">
                <a:solidFill>
                  <a:srgbClr val="FF0000"/>
                </a:solidFill>
              </a:rPr>
              <a:t>舞龙 </a:t>
            </a:r>
            <a:r>
              <a:rPr lang="en-US" i="1" dirty="0"/>
              <a:t>(</a:t>
            </a:r>
            <a:r>
              <a:rPr lang="en-US" i="1" dirty="0" err="1" smtClean="0"/>
              <a:t>wǔ</a:t>
            </a:r>
            <a:r>
              <a:rPr lang="en-US" i="1" dirty="0" smtClean="0"/>
              <a:t> </a:t>
            </a:r>
            <a:r>
              <a:rPr lang="en-US" i="1" dirty="0" err="1" smtClean="0"/>
              <a:t>lóng</a:t>
            </a:r>
            <a:r>
              <a:rPr lang="en-US" i="1" dirty="0" smtClean="0"/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83" name="Picture 11" descr="C:\Users\Drew\AppData\Local\Microsoft\Windows\Temporary Internet Files\Content.IE5\XIOAS15K\MC9003246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731327"/>
            <a:ext cx="2678898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Users\Drew\AppData\Local\Microsoft\Windows\Temporary Internet Files\Content.IE5\0ZLDXO1H\MC90030496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30213"/>
            <a:ext cx="4191000" cy="163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C:\Users\Drew\AppData\Local\Microsoft\Windows\Temporary Internet Files\Content.IE5\0ZLDXO1H\MC90018738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54" y="2440841"/>
            <a:ext cx="1321946" cy="121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C:\Users\Drew\AppData\Local\Microsoft\Windows\Temporary Internet Files\Content.IE5\XIOAS15K\MC900445394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5" y="2320069"/>
            <a:ext cx="1782166" cy="133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83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6096000" cy="4525963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 smtClean="0"/>
              <a:t>Firecrackers originated in China and were simply bamboo sticks filled with gunpowder.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During the new year, the explosion of the firecracker is to scare off evil spirits for a good year ahead. </a:t>
            </a:r>
            <a:r>
              <a:rPr lang="en-US" dirty="0" smtClean="0">
                <a:hlinkClick r:id="rId2"/>
              </a:rPr>
              <a:t>Firecrackers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Firecrackers </a:t>
            </a:r>
            <a:r>
              <a:rPr lang="zh-CN" altLang="en-US" dirty="0" smtClean="0">
                <a:solidFill>
                  <a:srgbClr val="FF0000"/>
                </a:solidFill>
              </a:rPr>
              <a:t>爆竹 </a:t>
            </a:r>
            <a:r>
              <a:rPr lang="en-US" altLang="zh-CN" i="1" dirty="0" smtClean="0">
                <a:solidFill>
                  <a:schemeClr val="bg1"/>
                </a:solidFill>
              </a:rPr>
              <a:t>(</a:t>
            </a:r>
            <a:r>
              <a:rPr lang="en-US" altLang="zh-CN" i="1" dirty="0" err="1" smtClean="0">
                <a:solidFill>
                  <a:schemeClr val="bg1"/>
                </a:solidFill>
              </a:rPr>
              <a:t>bào</a:t>
            </a:r>
            <a:r>
              <a:rPr lang="en-US" altLang="zh-CN" i="1" dirty="0" smtClean="0">
                <a:solidFill>
                  <a:schemeClr val="bg1"/>
                </a:solidFill>
              </a:rPr>
              <a:t> </a:t>
            </a:r>
            <a:r>
              <a:rPr lang="en-US" altLang="zh-CN" i="1" dirty="0" err="1" smtClean="0">
                <a:solidFill>
                  <a:schemeClr val="bg1"/>
                </a:solidFill>
              </a:rPr>
              <a:t>zhú</a:t>
            </a:r>
            <a:r>
              <a:rPr lang="en-US" altLang="zh-CN" i="1" dirty="0" smtClean="0">
                <a:solidFill>
                  <a:schemeClr val="bg1"/>
                </a:solidFill>
              </a:rPr>
              <a:t>)</a:t>
            </a: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4" name="Picture 20" descr="C:\Users\Drew\AppData\Local\Microsoft\Windows\Temporary Internet Files\Content.IE5\0ZLDXO1H\MC90044561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015836"/>
            <a:ext cx="2590800" cy="268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Drew\AppData\Local\Microsoft\Windows\Temporary Internet Files\Content.IE5\WX68PRK2\MC910229334[2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855" y="4876800"/>
            <a:ext cx="1615745" cy="1794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Drew\AppData\Local\Microsoft\Windows\Temporary Internet Files\Content.IE5\WX68PRK2\MC91022933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048000"/>
            <a:ext cx="1100132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Drew\AppData\Local\Microsoft\Windows\Temporary Internet Files\Content.IE5\0ZLDXO1H\MC900445622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194" y="3004725"/>
            <a:ext cx="1145989" cy="134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Drew\AppData\Local\Microsoft\Windows\Temporary Internet Files\Content.IE5\33FJ9LUO\MC900445614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124434"/>
            <a:ext cx="1295400" cy="114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79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Red Envelopes </a:t>
            </a:r>
            <a:r>
              <a:rPr lang="zh-CN" altLang="en-US" dirty="0" smtClean="0">
                <a:solidFill>
                  <a:srgbClr val="FF0000"/>
                </a:solidFill>
              </a:rPr>
              <a:t>红包 </a:t>
            </a:r>
            <a:r>
              <a:rPr lang="en-US" altLang="zh-CN" i="1" dirty="0" smtClean="0">
                <a:solidFill>
                  <a:schemeClr val="bg2"/>
                </a:solidFill>
              </a:rPr>
              <a:t>(</a:t>
            </a:r>
            <a:r>
              <a:rPr lang="en-US" altLang="zh-CN" i="1" dirty="0" err="1" smtClean="0">
                <a:solidFill>
                  <a:schemeClr val="bg2"/>
                </a:solidFill>
              </a:rPr>
              <a:t>hóng</a:t>
            </a:r>
            <a:r>
              <a:rPr lang="en-US" altLang="zh-CN" i="1" dirty="0" smtClean="0">
                <a:solidFill>
                  <a:schemeClr val="bg2"/>
                </a:solidFill>
              </a:rPr>
              <a:t> </a:t>
            </a:r>
            <a:r>
              <a:rPr lang="en-US" altLang="zh-CN" i="1" dirty="0" err="1" smtClean="0">
                <a:solidFill>
                  <a:schemeClr val="bg2"/>
                </a:solidFill>
              </a:rPr>
              <a:t>bāo</a:t>
            </a:r>
            <a:r>
              <a:rPr lang="en-US" altLang="zh-CN" i="1" dirty="0" smtClean="0">
                <a:solidFill>
                  <a:schemeClr val="bg2"/>
                </a:solidFill>
              </a:rPr>
              <a:t>)</a:t>
            </a:r>
            <a:endParaRPr lang="en-US" dirty="0"/>
          </a:p>
        </p:txBody>
      </p:sp>
      <p:pic>
        <p:nvPicPr>
          <p:cNvPr id="5122" name="Picture 2" descr="C:\Users\Drew\AppData\Local\Microsoft\Windows\Temporary Internet Files\Content.IE5\0ZLDXO1H\MP900384775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800600"/>
            <a:ext cx="2511376" cy="162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Drew\AppData\Local\Microsoft\Windows\Temporary Internet Files\Content.IE5\XIOAS15K\MC90044614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91640"/>
            <a:ext cx="1708099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95600" y="1828800"/>
            <a:ext cx="487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/>
              <a:t>Red envelopes are packets filled with money that adults give to children during the new year.</a:t>
            </a:r>
            <a:endParaRPr lang="en-US" sz="2700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4038600"/>
            <a:ext cx="5257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/>
              <a:t>They are colored red and filled with an even amount of money because it is considered lucky.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93040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124</TotalTime>
  <Words>196</Words>
  <Application>Microsoft Office PowerPoint</Application>
  <PresentationFormat>On-screen Show (4:3)</PresentationFormat>
  <Paragraphs>32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蛇年快乐!</vt:lpstr>
      <vt:lpstr>Lion Dance 舞狮 (wǔ shī)</vt:lpstr>
      <vt:lpstr>Dragon Dance 舞龙 (wǔ lóng)</vt:lpstr>
      <vt:lpstr>Firecrackers 爆竹 (bào zhú)</vt:lpstr>
      <vt:lpstr>Red Envelopes 红包 (hóng bāo)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蛇年快乐!</dc:title>
  <dc:creator>Drew</dc:creator>
  <cp:lastModifiedBy>Drew</cp:lastModifiedBy>
  <cp:revision>12</cp:revision>
  <dcterms:created xsi:type="dcterms:W3CDTF">2013-02-26T03:11:15Z</dcterms:created>
  <dcterms:modified xsi:type="dcterms:W3CDTF">2013-02-26T05:15:17Z</dcterms:modified>
</cp:coreProperties>
</file>