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360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8E5C-F2B2-40BD-83ED-7EF17A421679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604-919F-41A3-BDCF-FC572C9F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437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8E5C-F2B2-40BD-83ED-7EF17A421679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604-919F-41A3-BDCF-FC572C9F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318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8E5C-F2B2-40BD-83ED-7EF17A421679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604-919F-41A3-BDCF-FC572C9F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63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8E5C-F2B2-40BD-83ED-7EF17A421679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604-919F-41A3-BDCF-FC572C9F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861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8E5C-F2B2-40BD-83ED-7EF17A421679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604-919F-41A3-BDCF-FC572C9F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491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8E5C-F2B2-40BD-83ED-7EF17A421679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604-919F-41A3-BDCF-FC572C9F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519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8E5C-F2B2-40BD-83ED-7EF17A421679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604-919F-41A3-BDCF-FC572C9F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460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8E5C-F2B2-40BD-83ED-7EF17A421679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604-919F-41A3-BDCF-FC572C9F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53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8E5C-F2B2-40BD-83ED-7EF17A421679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604-919F-41A3-BDCF-FC572C9F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23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8E5C-F2B2-40BD-83ED-7EF17A421679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604-919F-41A3-BDCF-FC572C9F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684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8E5C-F2B2-40BD-83ED-7EF17A421679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604-919F-41A3-BDCF-FC572C9F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083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B8E5C-F2B2-40BD-83ED-7EF17A421679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3B604-919F-41A3-BDCF-FC572C9F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46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44" r="15917"/>
          <a:stretch/>
        </p:blipFill>
        <p:spPr bwMode="auto">
          <a:xfrm>
            <a:off x="0" y="-152400"/>
            <a:ext cx="9296400" cy="708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7300" dirty="0" smtClean="0">
                <a:solidFill>
                  <a:srgbClr val="C00000"/>
                </a:solidFill>
                <a:latin typeface="Matura MT Script Capitals" pitchFamily="66" charset="0"/>
              </a:rPr>
              <a:t>Chinese Calligraphy</a:t>
            </a:r>
            <a:br>
              <a:rPr lang="en-US" sz="7300" dirty="0" smtClean="0">
                <a:solidFill>
                  <a:srgbClr val="C00000"/>
                </a:solidFill>
                <a:latin typeface="Matura MT Script Capitals" pitchFamily="66" charset="0"/>
              </a:rPr>
            </a:br>
            <a:r>
              <a:rPr lang="en-US" sz="7300" dirty="0" smtClean="0">
                <a:solidFill>
                  <a:srgbClr val="C00000"/>
                </a:solidFill>
                <a:latin typeface="Matura MT Script Capitals" pitchFamily="66" charset="0"/>
              </a:rPr>
              <a:t> </a:t>
            </a:r>
            <a:r>
              <a:rPr lang="zh-CN" altLang="en-US" sz="10700" b="1" dirty="0" smtClean="0">
                <a:solidFill>
                  <a:srgbClr val="C00000"/>
                </a:solidFill>
                <a:latin typeface="MS Mincho" pitchFamily="49" charset="-128"/>
                <a:ea typeface="MS Mincho" pitchFamily="49" charset="-128"/>
              </a:rPr>
              <a:t>書法</a:t>
            </a:r>
            <a:r>
              <a:rPr lang="en-US" altLang="zh-CN" dirty="0" err="1" smtClean="0">
                <a:solidFill>
                  <a:srgbClr val="C00000"/>
                </a:solidFill>
                <a:latin typeface="Olympus" pitchFamily="2" charset="0"/>
                <a:ea typeface="MS Mincho" pitchFamily="49" charset="-128"/>
              </a:rPr>
              <a:t>Shūfǎ</a:t>
            </a:r>
            <a:r>
              <a:rPr lang="zh-CN" altLang="en-US" sz="10700" b="1" dirty="0" smtClean="0">
                <a:solidFill>
                  <a:srgbClr val="C00000"/>
                </a:solidFill>
                <a:latin typeface="MS Mincho" pitchFamily="49" charset="-128"/>
                <a:ea typeface="MS Mincho" pitchFamily="49" charset="-128"/>
              </a:rPr>
              <a:t>书法</a:t>
            </a:r>
            <a:r>
              <a:rPr lang="en-US" altLang="zh-CN" sz="10700" b="1" dirty="0" smtClean="0">
                <a:solidFill>
                  <a:srgbClr val="C00000"/>
                </a:solidFill>
                <a:latin typeface="MS Mincho" pitchFamily="49" charset="-128"/>
                <a:ea typeface="MS Mincho" pitchFamily="49" charset="-128"/>
              </a:rPr>
              <a:t/>
            </a:r>
            <a:br>
              <a:rPr lang="en-US" altLang="zh-CN" sz="10700" b="1" dirty="0" smtClean="0">
                <a:solidFill>
                  <a:srgbClr val="C00000"/>
                </a:solidFill>
                <a:latin typeface="MS Mincho" pitchFamily="49" charset="-128"/>
                <a:ea typeface="MS Mincho" pitchFamily="49" charset="-128"/>
              </a:rPr>
            </a:br>
            <a:endParaRPr lang="en-US" sz="6000" b="1" dirty="0">
              <a:solidFill>
                <a:srgbClr val="C00000"/>
              </a:solidFill>
              <a:latin typeface="MS Mincho" pitchFamily="49" charset="-128"/>
              <a:ea typeface="MS Mincho" pitchFamily="49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/>
          <a:lstStyle/>
          <a:p>
            <a:r>
              <a:rPr lang="zh-CN" altLang="en-US" sz="5400" dirty="0" smtClean="0">
                <a:solidFill>
                  <a:schemeClr val="tx1"/>
                </a:solidFill>
              </a:rPr>
              <a:t>韓寧</a:t>
            </a:r>
            <a:endParaRPr lang="en-US" altLang="zh-CN" sz="5400" dirty="0" smtClean="0">
              <a:solidFill>
                <a:schemeClr val="tx1"/>
              </a:solidFill>
            </a:endParaRPr>
          </a:p>
          <a:p>
            <a:r>
              <a:rPr lang="en-US" altLang="zh-CN" dirty="0" smtClean="0">
                <a:solidFill>
                  <a:schemeClr val="tx1"/>
                </a:solidFill>
                <a:latin typeface="Lucida Calligraphy" pitchFamily="66" charset="0"/>
              </a:rPr>
              <a:t>Nicholas Hamilton</a:t>
            </a:r>
            <a:endParaRPr lang="en-US" dirty="0">
              <a:solidFill>
                <a:schemeClr val="tx1"/>
              </a:solidFill>
              <a:latin typeface="Lucida Calligraphy" pitchFamily="66" charset="0"/>
            </a:endParaRPr>
          </a:p>
        </p:txBody>
      </p:sp>
      <p:pic>
        <p:nvPicPr>
          <p:cNvPr id="1028" name="Picture 4" descr="http://blog.mikezhang.com/wp-content/upload/lanting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5429" y="2362198"/>
            <a:ext cx="3048000" cy="2876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9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44" r="15917"/>
          <a:stretch/>
        </p:blipFill>
        <p:spPr bwMode="auto">
          <a:xfrm>
            <a:off x="0" y="-152400"/>
            <a:ext cx="9296400" cy="708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Clerical Script </a:t>
            </a:r>
            <a:r>
              <a:rPr lang="ja-JP" altLang="en-US" b="1" dirty="0" smtClean="0"/>
              <a:t>隶书 </a:t>
            </a:r>
            <a:r>
              <a:rPr lang="en-US" altLang="ja-JP" b="1" dirty="0" err="1" smtClean="0"/>
              <a:t>lìshū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Tends to be square and wide</a:t>
            </a:r>
          </a:p>
          <a:p>
            <a:r>
              <a:rPr lang="en-US" dirty="0" smtClean="0"/>
              <a:t>Often has pronounced wave-like flaring of isolated major strokes</a:t>
            </a:r>
          </a:p>
          <a:p>
            <a:r>
              <a:rPr lang="en-US" dirty="0" smtClean="0"/>
              <a:t>During Han dynasty, it became the dominant script for general purposes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405" y="96157"/>
            <a:ext cx="2191720" cy="2113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http://blog.asianart.org/blog/wp-content/uploads/2012/08/AAM_Out-of-Character_Peng_Thousand_EX-2012.2.028_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191000"/>
            <a:ext cx="4429060" cy="256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11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44" r="15917"/>
          <a:stretch/>
        </p:blipFill>
        <p:spPr bwMode="auto">
          <a:xfrm>
            <a:off x="0" y="-152400"/>
            <a:ext cx="9296400" cy="708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7" t="4429" r="1814" b="4787"/>
          <a:stretch/>
        </p:blipFill>
        <p:spPr bwMode="auto">
          <a:xfrm>
            <a:off x="3149600" y="3383643"/>
            <a:ext cx="5994400" cy="3272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Regular Script </a:t>
            </a:r>
            <a:r>
              <a:rPr lang="zh-CN" altLang="en-US" b="1" dirty="0"/>
              <a:t>楷</a:t>
            </a:r>
            <a:r>
              <a:rPr lang="zh-CN" altLang="en-US" b="1" dirty="0" smtClean="0"/>
              <a:t>书 </a:t>
            </a:r>
            <a:r>
              <a:rPr lang="en-US" altLang="zh-CN" dirty="0" err="1" smtClean="0"/>
              <a:t>kǎishū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Newest Chinese script style</a:t>
            </a:r>
          </a:p>
          <a:p>
            <a:r>
              <a:rPr lang="en-US" dirty="0" smtClean="0"/>
              <a:t>Characters with a width larger than 2 inches are considered larger regular script (</a:t>
            </a:r>
            <a:r>
              <a:rPr lang="ja-JP" altLang="en-US" dirty="0" smtClean="0"/>
              <a:t>大楷 </a:t>
            </a:r>
            <a:r>
              <a:rPr lang="en-US" altLang="ja-JP" dirty="0" err="1" smtClean="0"/>
              <a:t>Dàkǎi</a:t>
            </a:r>
            <a:r>
              <a:rPr lang="en-US" altLang="ja-JP" dirty="0" smtClean="0"/>
              <a:t>)</a:t>
            </a:r>
          </a:p>
          <a:p>
            <a:r>
              <a:rPr lang="en-US" dirty="0" smtClean="0"/>
              <a:t>Smaller than 0.8 inches are small regular script (</a:t>
            </a:r>
            <a:r>
              <a:rPr lang="ja-JP" altLang="en-US" dirty="0"/>
              <a:t>小</a:t>
            </a:r>
            <a:r>
              <a:rPr lang="ja-JP" altLang="en-US" dirty="0" smtClean="0"/>
              <a:t>楷 </a:t>
            </a:r>
            <a:r>
              <a:rPr lang="en-US" altLang="ja-JP" dirty="0" err="1" smtClean="0"/>
              <a:t>Xiǎokǎi</a:t>
            </a:r>
            <a:r>
              <a:rPr lang="en-US" altLang="ja-JP" dirty="0" smtClean="0"/>
              <a:t>)</a:t>
            </a:r>
          </a:p>
          <a:p>
            <a:r>
              <a:rPr lang="en-US" dirty="0" smtClean="0"/>
              <a:t>In between are medium regular script (</a:t>
            </a:r>
            <a:r>
              <a:rPr lang="ja-JP" altLang="en-US" dirty="0"/>
              <a:t>中</a:t>
            </a:r>
            <a:r>
              <a:rPr lang="ja-JP" altLang="en-US" dirty="0" smtClean="0"/>
              <a:t>楷 </a:t>
            </a:r>
            <a:r>
              <a:rPr lang="en-US" dirty="0" err="1" smtClean="0"/>
              <a:t>Zhōngkǎi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1771"/>
            <a:ext cx="1843534" cy="1807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04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44" r="15917"/>
          <a:stretch/>
        </p:blipFill>
        <p:spPr bwMode="auto">
          <a:xfrm>
            <a:off x="0" y="-152400"/>
            <a:ext cx="9296400" cy="708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Cursive Script </a:t>
            </a:r>
            <a:r>
              <a:rPr lang="zh-CN" altLang="en-US" b="1" dirty="0"/>
              <a:t>草</a:t>
            </a:r>
            <a:r>
              <a:rPr lang="zh-CN" altLang="en-US" b="1" dirty="0" smtClean="0"/>
              <a:t>书 </a:t>
            </a:r>
            <a:r>
              <a:rPr lang="en-US" altLang="zh-CN" dirty="0" err="1" smtClean="0"/>
              <a:t>cǎoshū</a:t>
            </a:r>
            <a:r>
              <a:rPr lang="zh-CN" alt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Faster to write, but is more difficult to read to those unfamiliar with it</a:t>
            </a:r>
          </a:p>
          <a:p>
            <a:r>
              <a:rPr lang="en-US" dirty="0" smtClean="0"/>
              <a:t>Functions as a kind of shorthand</a:t>
            </a:r>
          </a:p>
          <a:p>
            <a:r>
              <a:rPr lang="en-US" altLang="zh-CN" dirty="0" smtClean="0"/>
              <a:t>Developed</a:t>
            </a:r>
            <a:r>
              <a:rPr lang="en-US" altLang="zh-CN" dirty="0"/>
              <a:t> </a:t>
            </a:r>
            <a:r>
              <a:rPr lang="en-US" altLang="zh-CN" dirty="0" smtClean="0"/>
              <a:t>by:</a:t>
            </a:r>
          </a:p>
          <a:p>
            <a:pPr lvl="1"/>
            <a:r>
              <a:rPr lang="en-US" dirty="0" smtClean="0"/>
              <a:t>Omitting part of a graph</a:t>
            </a:r>
          </a:p>
          <a:p>
            <a:pPr lvl="1"/>
            <a:r>
              <a:rPr lang="en-US" dirty="0" smtClean="0"/>
              <a:t>Merging strokes</a:t>
            </a:r>
          </a:p>
          <a:p>
            <a:pPr lvl="1"/>
            <a:r>
              <a:rPr lang="en-US" dirty="0" smtClean="0"/>
              <a:t>Replacing portions</a:t>
            </a:r>
          </a:p>
          <a:p>
            <a:pPr lvl="1"/>
            <a:r>
              <a:rPr lang="en-US" dirty="0" smtClean="0"/>
              <a:t>Modifying stroke styles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290222"/>
            <a:ext cx="2743200" cy="4538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-32657"/>
            <a:ext cx="1564628" cy="1794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04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130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Chinese Calligraphy  書法Shūfǎ书法 </vt:lpstr>
      <vt:lpstr>Clerical Script 隶书 lìshū</vt:lpstr>
      <vt:lpstr>Regular Script 楷书 kǎishū</vt:lpstr>
      <vt:lpstr>Cursive Script 草书 cǎoshū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 Nik</dc:creator>
  <cp:lastModifiedBy>The Nik</cp:lastModifiedBy>
  <cp:revision>9</cp:revision>
  <dcterms:created xsi:type="dcterms:W3CDTF">2013-03-25T00:43:44Z</dcterms:created>
  <dcterms:modified xsi:type="dcterms:W3CDTF">2013-03-25T02:10:03Z</dcterms:modified>
</cp:coreProperties>
</file>