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5" r:id="rId5"/>
    <p:sldId id="264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33A"/>
    <a:srgbClr val="002164"/>
    <a:srgbClr val="000B22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11EE2C-6C54-4367-9963-1735BB7FCC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641185-7D87-46B2-90C6-A65BD0F340C7}" type="datetimeFigureOut">
              <a:rPr lang="en-US" smtClean="0"/>
              <a:pPr/>
              <a:t>3/22/2013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3Z9WmmKN97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YEr-BECkk18" TargetMode="External"/><Relationship Id="rId4" Type="http://schemas.openxmlformats.org/officeDocument/2006/relationships/hyperlink" Target="http://www.youtube.com/watch?v=ac87CrPEz1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6172200" cy="53657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133A"/>
                </a:solidFill>
              </a:rPr>
              <a:t>Sichuan Giant Panda Sanctuaries</a:t>
            </a:r>
            <a:endParaRPr lang="en-US" sz="3200" dirty="0">
              <a:solidFill>
                <a:srgbClr val="00133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62800" y="6397336"/>
            <a:ext cx="1981200" cy="460664"/>
          </a:xfrm>
        </p:spPr>
        <p:txBody>
          <a:bodyPr/>
          <a:lstStyle/>
          <a:p>
            <a:r>
              <a:rPr lang="zh-CN" altLang="en-US" sz="1800" dirty="0" smtClean="0"/>
              <a:t>賴       </a:t>
            </a:r>
            <a:r>
              <a:rPr lang="zh-TW" altLang="en-US" sz="1800" dirty="0"/>
              <a:t>涵</a:t>
            </a:r>
            <a:endParaRPr lang="en-US" altLang="zh-TW" sz="18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1541" r="17742" b="36919"/>
          <a:stretch/>
        </p:blipFill>
        <p:spPr>
          <a:xfrm>
            <a:off x="7543800" y="6491082"/>
            <a:ext cx="228600" cy="18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356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Panda </a:t>
            </a:r>
            <a:r>
              <a:rPr lang="zh-CN" altLang="en-US" sz="3600" dirty="0">
                <a:solidFill>
                  <a:schemeClr val="tx1"/>
                </a:solidFill>
              </a:rPr>
              <a:t>熊</a:t>
            </a:r>
            <a:r>
              <a:rPr lang="zh-CN" altLang="en-US" sz="3600" dirty="0" smtClean="0">
                <a:solidFill>
                  <a:schemeClr val="tx1"/>
                </a:solidFill>
              </a:rPr>
              <a:t>猫 </a:t>
            </a:r>
            <a:r>
              <a:rPr lang="en-US" altLang="zh-CN" sz="3600" dirty="0" smtClean="0">
                <a:solidFill>
                  <a:schemeClr val="tx1"/>
                </a:solidFill>
              </a:rPr>
              <a:t>(</a:t>
            </a:r>
            <a:r>
              <a:rPr lang="en-US" altLang="zh-CN" sz="3600" dirty="0" err="1" smtClean="0">
                <a:solidFill>
                  <a:schemeClr val="tx1"/>
                </a:solidFill>
              </a:rPr>
              <a:t>xiǒng</a:t>
            </a:r>
            <a:r>
              <a:rPr lang="en-US" altLang="zh-CN" sz="3600" dirty="0" smtClean="0">
                <a:solidFill>
                  <a:schemeClr val="tx1"/>
                </a:solidFill>
              </a:rPr>
              <a:t> </a:t>
            </a:r>
            <a:r>
              <a:rPr lang="en-US" altLang="zh-CN" sz="3600" dirty="0" err="1" smtClean="0">
                <a:solidFill>
                  <a:schemeClr val="tx1"/>
                </a:solidFill>
              </a:rPr>
              <a:t>māo</a:t>
            </a:r>
            <a:r>
              <a:rPr lang="en-US" altLang="zh-CN" sz="3600" dirty="0" smtClean="0">
                <a:solidFill>
                  <a:schemeClr val="tx1"/>
                </a:solidFill>
              </a:rPr>
              <a:t>)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33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B22"/>
                </a:solidFill>
              </a:rPr>
              <a:t>Considered as a national treasure of China</a:t>
            </a:r>
          </a:p>
          <a:p>
            <a:r>
              <a:rPr lang="en-US" sz="2400" dirty="0" smtClean="0">
                <a:solidFill>
                  <a:srgbClr val="000B22"/>
                </a:solidFill>
              </a:rPr>
              <a:t>Live in a few mountain ranges in central China, Sichuan, Shaanxi, and Gansu provinces</a:t>
            </a:r>
          </a:p>
          <a:p>
            <a:r>
              <a:rPr lang="en-US" sz="2400" dirty="0" smtClean="0">
                <a:solidFill>
                  <a:srgbClr val="000B22"/>
                </a:solidFill>
              </a:rPr>
              <a:t>Endangered species with about less than 2,000 in the wild</a:t>
            </a:r>
          </a:p>
          <a:p>
            <a:r>
              <a:rPr lang="en-US" sz="2400" dirty="0" smtClean="0"/>
              <a:t>Eat about 28 pounds of bamboo every day</a:t>
            </a:r>
          </a:p>
          <a:p>
            <a:r>
              <a:rPr lang="en-US" sz="2400" dirty="0" smtClean="0"/>
              <a:t>Have tree-climbing skills and are efficient swimmers</a:t>
            </a:r>
          </a:p>
          <a:p>
            <a:r>
              <a:rPr lang="en-US" sz="2400" dirty="0" smtClean="0"/>
              <a:t>If a mother gave birth to twins, one would be left to die</a:t>
            </a:r>
          </a:p>
        </p:txBody>
      </p:sp>
    </p:spTree>
    <p:extLst>
      <p:ext uri="{BB962C8B-B14F-4D97-AF65-F5344CB8AC3E}">
        <p14:creationId xmlns:p14="http://schemas.microsoft.com/office/powerpoint/2010/main" val="29888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356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Sichuan</a:t>
            </a:r>
            <a:r>
              <a:rPr lang="zh-CN" altLang="en-US" sz="3600" dirty="0" smtClean="0">
                <a:solidFill>
                  <a:schemeClr val="tx1"/>
                </a:solidFill>
              </a:rPr>
              <a:t>四川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5410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ichuan 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406537" cy="3505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752600" y="838200"/>
            <a:ext cx="2286000" cy="2895600"/>
          </a:xfrm>
          <a:prstGeom prst="straightConnector1">
            <a:avLst/>
          </a:prstGeom>
          <a:ln w="50800">
            <a:solidFill>
              <a:srgbClr val="00216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sz="3600" dirty="0" smtClean="0"/>
              <a:t>Sichuan Giant Panda Sanctuaries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334000"/>
          </a:xfrm>
        </p:spPr>
        <p:txBody>
          <a:bodyPr>
            <a:normAutofit/>
          </a:bodyPr>
          <a:lstStyle/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87988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sz="3600" dirty="0" smtClean="0"/>
              <a:t>Part of the Sanctuaries…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3657600" cy="505968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dirty="0" smtClean="0"/>
              <a:t>Seven nature reserves</a:t>
            </a:r>
          </a:p>
          <a:p>
            <a:r>
              <a:rPr lang="en-US" sz="2000" dirty="0" err="1" smtClean="0"/>
              <a:t>Wolong</a:t>
            </a:r>
            <a:r>
              <a:rPr lang="en-US" sz="2000" dirty="0" smtClean="0"/>
              <a:t> Nature Reserve</a:t>
            </a:r>
          </a:p>
          <a:p>
            <a:r>
              <a:rPr lang="en-US" sz="2000" dirty="0" err="1" smtClean="0"/>
              <a:t>Fengtongzhai</a:t>
            </a:r>
            <a:r>
              <a:rPr lang="en-US" sz="2000" dirty="0" smtClean="0"/>
              <a:t> Nature Reserve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Siguniang</a:t>
            </a:r>
            <a:r>
              <a:rPr lang="en-US" sz="2000" dirty="0" smtClean="0"/>
              <a:t> Nature Reserve</a:t>
            </a:r>
          </a:p>
          <a:p>
            <a:r>
              <a:rPr lang="en-US" sz="2000" dirty="0" err="1" smtClean="0"/>
              <a:t>Laba</a:t>
            </a:r>
            <a:r>
              <a:rPr lang="en-US" sz="2000" dirty="0" smtClean="0"/>
              <a:t> River Nature Reserve</a:t>
            </a:r>
          </a:p>
          <a:p>
            <a:r>
              <a:rPr lang="en-US" sz="2000" dirty="0" err="1" smtClean="0"/>
              <a:t>Heishui</a:t>
            </a:r>
            <a:r>
              <a:rPr lang="en-US" sz="2000" dirty="0" smtClean="0"/>
              <a:t> River Nature Reserve</a:t>
            </a:r>
          </a:p>
          <a:p>
            <a:r>
              <a:rPr lang="en-US" sz="2000" dirty="0" err="1" smtClean="0"/>
              <a:t>Jintang-Kongyu</a:t>
            </a:r>
            <a:r>
              <a:rPr lang="en-US" sz="2000" dirty="0" smtClean="0"/>
              <a:t> Nature Reserve</a:t>
            </a:r>
          </a:p>
          <a:p>
            <a:r>
              <a:rPr lang="en-US" sz="2000" dirty="0" err="1" smtClean="0"/>
              <a:t>Caopo</a:t>
            </a:r>
            <a:r>
              <a:rPr lang="en-US" sz="2000" dirty="0" smtClean="0"/>
              <a:t> Nature Reserve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1066800"/>
            <a:ext cx="3657600" cy="505968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dirty="0" smtClean="0"/>
              <a:t>Nine scenic parks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Qingcheng-Dujiangyan</a:t>
            </a:r>
            <a:r>
              <a:rPr lang="en-US" sz="2000" dirty="0" smtClean="0"/>
              <a:t>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Tiantai</a:t>
            </a:r>
            <a:r>
              <a:rPr lang="en-US" sz="2000" dirty="0" smtClean="0"/>
              <a:t>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Siguniang</a:t>
            </a:r>
            <a:r>
              <a:rPr lang="en-US" sz="2000" dirty="0" smtClean="0"/>
              <a:t> Scenic Park</a:t>
            </a:r>
          </a:p>
          <a:p>
            <a:r>
              <a:rPr lang="en-US" sz="2000" dirty="0" err="1" smtClean="0"/>
              <a:t>Xiling</a:t>
            </a:r>
            <a:r>
              <a:rPr lang="en-US" sz="2000" dirty="0" smtClean="0"/>
              <a:t> Snow Mountain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Jiguan-Jiulonggou</a:t>
            </a:r>
            <a:r>
              <a:rPr lang="en-US" sz="2000" dirty="0" smtClean="0"/>
              <a:t>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Jiajin</a:t>
            </a:r>
            <a:r>
              <a:rPr lang="en-US" sz="2000" dirty="0" smtClean="0"/>
              <a:t> Scenic Park</a:t>
            </a:r>
          </a:p>
          <a:p>
            <a:r>
              <a:rPr lang="en-US" sz="2000" dirty="0" err="1" smtClean="0"/>
              <a:t>Miyalou</a:t>
            </a:r>
            <a:r>
              <a:rPr lang="en-US" sz="2000" dirty="0" smtClean="0"/>
              <a:t>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Lingzhen</a:t>
            </a:r>
            <a:r>
              <a:rPr lang="en-US" sz="2000" dirty="0" smtClean="0"/>
              <a:t>-Mt. </a:t>
            </a:r>
            <a:r>
              <a:rPr lang="en-US" sz="2000" dirty="0" err="1" smtClean="0"/>
              <a:t>Daxue</a:t>
            </a:r>
            <a:r>
              <a:rPr lang="en-US" sz="2000" dirty="0" smtClean="0"/>
              <a:t> Scenic Park</a:t>
            </a:r>
          </a:p>
          <a:p>
            <a:r>
              <a:rPr lang="en-US" sz="2000" dirty="0" smtClean="0"/>
              <a:t>Mt. </a:t>
            </a:r>
            <a:r>
              <a:rPr lang="en-US" sz="2000" dirty="0" err="1" smtClean="0"/>
              <a:t>Erlang</a:t>
            </a:r>
            <a:r>
              <a:rPr lang="en-US" sz="2000" dirty="0" smtClean="0"/>
              <a:t> Scenic Park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941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colorTemperature colorTemp="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Mt. </a:t>
            </a:r>
            <a:r>
              <a:rPr lang="en-US" sz="3600" dirty="0" err="1" smtClean="0">
                <a:solidFill>
                  <a:schemeClr val="tx1"/>
                </a:solidFill>
              </a:rPr>
              <a:t>Siguniang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zh-CN" altLang="en-US" sz="3600" dirty="0" smtClean="0">
                <a:solidFill>
                  <a:schemeClr val="tx1"/>
                </a:solidFill>
              </a:rPr>
              <a:t>四</a:t>
            </a:r>
            <a:r>
              <a:rPr lang="zh-CN" altLang="en-US" sz="3600" dirty="0">
                <a:solidFill>
                  <a:schemeClr val="tx1"/>
                </a:solidFill>
              </a:rPr>
              <a:t>姑娘山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>
            <a:normAutofit/>
          </a:bodyPr>
          <a:lstStyle/>
          <a:p>
            <a:r>
              <a:rPr lang="en-US" sz="2300" dirty="0" smtClean="0"/>
              <a:t>1996, listed as the National Natural Reserve</a:t>
            </a:r>
          </a:p>
          <a:p>
            <a:r>
              <a:rPr lang="en-US" sz="2300" dirty="0" smtClean="0"/>
              <a:t>“Four Girls Mountain”, “Alps of China”, “Sacred Mountain of the Orient”</a:t>
            </a:r>
          </a:p>
          <a:p>
            <a:r>
              <a:rPr lang="en-US" sz="2300" dirty="0" smtClean="0"/>
              <a:t>Known for beautiful scenery</a:t>
            </a:r>
          </a:p>
          <a:p>
            <a:r>
              <a:rPr lang="en-US" sz="2300" dirty="0" smtClean="0"/>
              <a:t>Can see “four seasons in one day” during the summer</a:t>
            </a:r>
          </a:p>
          <a:p>
            <a:r>
              <a:rPr lang="en-US" sz="2300" dirty="0" smtClean="0"/>
              <a:t>Autumn is the best time for seeing red maples in forests</a:t>
            </a:r>
          </a:p>
          <a:p>
            <a:r>
              <a:rPr lang="en-US" sz="2300" dirty="0" smtClean="0"/>
              <a:t>Challenging mountain climbing in the winter </a:t>
            </a:r>
          </a:p>
          <a:p>
            <a:endParaRPr lang="en-US" sz="2300" dirty="0"/>
          </a:p>
          <a:p>
            <a:endParaRPr lang="en-US" sz="2300" dirty="0" smtClean="0"/>
          </a:p>
          <a:p>
            <a:endParaRPr lang="en-US" sz="2300" dirty="0"/>
          </a:p>
          <a:p>
            <a:endParaRPr lang="en-US" sz="2300" dirty="0" smtClean="0"/>
          </a:p>
          <a:p>
            <a:pPr marL="114300" indent="0">
              <a:buNone/>
            </a:pPr>
            <a:r>
              <a:rPr lang="en-US" sz="2300" dirty="0" smtClean="0">
                <a:hlinkClick r:id="rId4"/>
              </a:rPr>
              <a:t>http://www.youtube.com/watch?v=3Z9WmmKN97Y</a:t>
            </a:r>
            <a:r>
              <a:rPr lang="en-US" sz="2300" dirty="0" smtClean="0"/>
              <a:t> 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1870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sz="3600" dirty="0" smtClean="0">
                <a:solidFill>
                  <a:srgbClr val="00133A"/>
                </a:solidFill>
              </a:rPr>
              <a:t>The four girls</a:t>
            </a:r>
            <a:endParaRPr lang="en-US" sz="3600" dirty="0">
              <a:solidFill>
                <a:srgbClr val="00133A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14400"/>
            <a:ext cx="7620000" cy="26400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43230"/>
            <a:ext cx="2470398" cy="31385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009" y="3745665"/>
            <a:ext cx="4928791" cy="303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4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8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375"/>
                    </a14:imgEffect>
                    <a14:imgEffect>
                      <a14:saturation sat="14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Wolong</a:t>
            </a:r>
            <a:r>
              <a:rPr lang="en-US" sz="2800" dirty="0" smtClean="0">
                <a:solidFill>
                  <a:schemeClr val="tx1"/>
                </a:solidFill>
              </a:rPr>
              <a:t> National </a:t>
            </a:r>
            <a:r>
              <a:rPr lang="en-US" sz="2800" dirty="0" smtClean="0">
                <a:solidFill>
                  <a:schemeClr val="tx1"/>
                </a:solidFill>
              </a:rPr>
              <a:t>Nature Reserve </a:t>
            </a:r>
            <a:r>
              <a:rPr lang="zh-CN" altLang="en-US" sz="2800" dirty="0">
                <a:solidFill>
                  <a:schemeClr val="tx1"/>
                </a:solidFill>
              </a:rPr>
              <a:t>卧龙自然保护区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>
            <a:normAutofit/>
          </a:bodyPr>
          <a:lstStyle/>
          <a:p>
            <a:r>
              <a:rPr lang="en-US" sz="2300" dirty="0" smtClean="0"/>
              <a:t>About 494,200 acres</a:t>
            </a:r>
          </a:p>
          <a:p>
            <a:r>
              <a:rPr lang="en-US" sz="2300" dirty="0" smtClean="0"/>
              <a:t>Established in 1963</a:t>
            </a:r>
          </a:p>
          <a:p>
            <a:r>
              <a:rPr lang="en-US" sz="2300" dirty="0" smtClean="0"/>
              <a:t>Earliest and largest panda reserve in China</a:t>
            </a:r>
          </a:p>
          <a:p>
            <a:r>
              <a:rPr lang="en-US" sz="2300" dirty="0" smtClean="0"/>
              <a:t>It’s basically a panda-breeding center</a:t>
            </a:r>
          </a:p>
          <a:p>
            <a:r>
              <a:rPr lang="en-US" sz="2300" dirty="0" smtClean="0"/>
              <a:t>Successfully gradually increasing panda population</a:t>
            </a:r>
          </a:p>
          <a:p>
            <a:r>
              <a:rPr lang="en-US" sz="2300" dirty="0" smtClean="0"/>
              <a:t>Also have red pandas, golden monkeys, and Chinese </a:t>
            </a:r>
            <a:r>
              <a:rPr lang="en-US" sz="2300" dirty="0" err="1" smtClean="0"/>
              <a:t>monals</a:t>
            </a:r>
            <a:endParaRPr lang="en-US" sz="2300" dirty="0" smtClean="0"/>
          </a:p>
          <a:p>
            <a:endParaRPr lang="en-US" sz="2250" dirty="0" smtClean="0"/>
          </a:p>
          <a:p>
            <a:endParaRPr lang="en-US" sz="2250" dirty="0" smtClean="0"/>
          </a:p>
          <a:p>
            <a:endParaRPr lang="en-US" sz="2250" dirty="0" smtClean="0"/>
          </a:p>
          <a:p>
            <a:r>
              <a:rPr lang="en-US" sz="2250" dirty="0" smtClean="0">
                <a:hlinkClick r:id="rId4"/>
              </a:rPr>
              <a:t>http://www.youtube.com/watch?v=ac87CrPEz1U</a:t>
            </a:r>
            <a:endParaRPr lang="en-US" sz="2250" dirty="0" smtClean="0"/>
          </a:p>
          <a:p>
            <a:r>
              <a:rPr lang="en-US" sz="2250" dirty="0" smtClean="0">
                <a:hlinkClick r:id="rId5"/>
              </a:rPr>
              <a:t>https://www.youtube.com/watch?v=YEr-BECkk18</a:t>
            </a:r>
            <a:endParaRPr lang="en-US" sz="2250" dirty="0" smtClean="0"/>
          </a:p>
        </p:txBody>
      </p:sp>
    </p:spTree>
    <p:extLst>
      <p:ext uri="{BB962C8B-B14F-4D97-AF65-F5344CB8AC3E}">
        <p14:creationId xmlns:p14="http://schemas.microsoft.com/office/powerpoint/2010/main" val="20183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785</TotalTime>
  <Words>286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Sichuan Giant Panda Sanctuaries</vt:lpstr>
      <vt:lpstr>Panda 熊猫 (xiǒng māo)</vt:lpstr>
      <vt:lpstr>Sichuan四川</vt:lpstr>
      <vt:lpstr>Sichuan Giant Panda Sanctuaries </vt:lpstr>
      <vt:lpstr>Part of the Sanctuaries…</vt:lpstr>
      <vt:lpstr>Mt. Siguniang 四姑娘山</vt:lpstr>
      <vt:lpstr>The four girls</vt:lpstr>
      <vt:lpstr>Wolong National Nature Reserve 卧龙自然保护区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</dc:creator>
  <cp:lastModifiedBy>Mei</cp:lastModifiedBy>
  <cp:revision>31</cp:revision>
  <dcterms:created xsi:type="dcterms:W3CDTF">2013-03-15T00:08:03Z</dcterms:created>
  <dcterms:modified xsi:type="dcterms:W3CDTF">2013-03-23T02:23:23Z</dcterms:modified>
</cp:coreProperties>
</file>