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58" r:id="rId9"/>
    <p:sldId id="259"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62F42E-24E3-4A3D-AFD6-F1AB76009C88}"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62F42E-24E3-4A3D-AFD6-F1AB76009C88}"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62F42E-24E3-4A3D-AFD6-F1AB76009C88}"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62F42E-24E3-4A3D-AFD6-F1AB76009C88}"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62F42E-24E3-4A3D-AFD6-F1AB76009C88}"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62F42E-24E3-4A3D-AFD6-F1AB76009C88}" type="datetimeFigureOut">
              <a:rPr lang="en-US" smtClean="0"/>
              <a:pPr/>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62F42E-24E3-4A3D-AFD6-F1AB76009C88}" type="datetimeFigureOut">
              <a:rPr lang="en-US" smtClean="0"/>
              <a:pPr/>
              <a:t>1/29/2014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62F42E-24E3-4A3D-AFD6-F1AB76009C88}" type="datetimeFigureOut">
              <a:rPr lang="en-US" smtClean="0"/>
              <a:pPr/>
              <a:t>1/29/2014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2F42E-24E3-4A3D-AFD6-F1AB76009C88}" type="datetimeFigureOut">
              <a:rPr lang="en-US" smtClean="0"/>
              <a:pPr/>
              <a:t>1/29/2014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2F42E-24E3-4A3D-AFD6-F1AB76009C88}" type="datetimeFigureOut">
              <a:rPr lang="en-US" smtClean="0"/>
              <a:pPr/>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2F42E-24E3-4A3D-AFD6-F1AB76009C88}" type="datetimeFigureOut">
              <a:rPr lang="en-US" smtClean="0"/>
              <a:pPr/>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D8F4A-9F1E-4340-ACDF-DE0393BEAB6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62F42E-24E3-4A3D-AFD6-F1AB76009C88}" type="datetimeFigureOut">
              <a:rPr lang="en-US" smtClean="0"/>
              <a:pPr/>
              <a:t>1/29/2014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D8F4A-9F1E-4340-ACDF-DE0393BEAB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url?sa=i&amp;rct=j&amp;q=&amp;esrc=s&amp;source=images&amp;cd=&amp;cad=rja&amp;docid=q4e5OaL10uJjqM&amp;tbnid=O80_IFw29WesvM:&amp;ved=0CAUQjRw&amp;url=http://thewhitedsepulchre.blogspot.com/2012/04/great-leap-forward.html&amp;ei=GCvjUtnqKeTgyQHV6oHYDQ&amp;psig=AFQjCNFU9DI7oIrHrnHclQOK6ExRZV3UmQ&amp;ust=1390705686210675"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url?sa=i&amp;rct=j&amp;q=&amp;esrc=s&amp;source=images&amp;cd=&amp;cad=rja&amp;docid=DkVDp2VJkT-4lM&amp;tbnid=f7Gjj2ZReK_DwM:&amp;ved=0CAUQjRw&amp;url=http://adventuresaroundasia.wordpress.com/2013/06/03/real-facts-on-beijing-pollution/&amp;ei=S2HlUp3jKcaIygGY-4HADQ&amp;bvm=bv.59930103,d.aWc&amp;psig=AFQjCNFc4tI9Szb6URscXE7oSYdpiFRDKA&amp;ust=139085073618985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Allegheny_Ludlum_steel_furnace.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docid=7Op6XXpUO9jWOM&amp;tbnid=7woxcT64YHeBtM:&amp;ved=0CAUQjRw&amp;url=http://www.allposters.com/-sp/Backyard-Furnace-in-China-During-the-Disastrous-Great-Leap-Forward-Posters_i9361450_.htm&amp;ei=mi3jUsiSJ7CayQGp8IAo&amp;psig=AFQjCNFA1CsOW89cjw3PvtyZpy85xKRejQ&amp;ust=139070643143900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File:Deng_Xiaoping_and_Jimmy_Carter_at_the_arrival_ceremony_for_the_Vice_Premier_of_China._-_NARA_-_183157-restored.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nCjW4ZxY2Bc&amp;list=PLFCC41E4C099839C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upload.wikimedia.org/wikipedia/commons/b/b3/Prc1952-2005gdp.gi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ErbMJAXr0Yw&amp;list=PLFCC41E4C099839C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1.bp.blogspot.com/-GpzfjdHr-OQ/T58tEh1TgEI/AAAAAAAAFrc/mhxhBmL7IsI/s640/great%2Bleap%2Bforward%2B2.jpg">
            <a:hlinkClick r:id="rId2"/>
          </p:cNvPr>
          <p:cNvPicPr>
            <a:picLocks noChangeAspect="1" noChangeArrowheads="1"/>
          </p:cNvPicPr>
          <p:nvPr/>
        </p:nvPicPr>
        <p:blipFill>
          <a:blip r:embed="rId3" cstate="print"/>
          <a:srcRect l="13979" t="1951" r="12195" b="1507"/>
          <a:stretch>
            <a:fillRect/>
          </a:stretch>
        </p:blipFill>
        <p:spPr bwMode="auto">
          <a:xfrm>
            <a:off x="0" y="0"/>
            <a:ext cx="9144000" cy="6875585"/>
          </a:xfrm>
          <a:prstGeom prst="rect">
            <a:avLst/>
          </a:prstGeom>
          <a:noFill/>
        </p:spPr>
      </p:pic>
      <p:sp>
        <p:nvSpPr>
          <p:cNvPr id="2" name="Title 1"/>
          <p:cNvSpPr>
            <a:spLocks noGrp="1"/>
          </p:cNvSpPr>
          <p:nvPr>
            <p:ph type="ctrTitle"/>
          </p:nvPr>
        </p:nvSpPr>
        <p:spPr/>
        <p:txBody>
          <a:bodyPr>
            <a:normAutofit/>
          </a:bodyPr>
          <a:lstStyle/>
          <a:p>
            <a:r>
              <a:rPr lang="en-US" dirty="0" smtClean="0">
                <a:solidFill>
                  <a:schemeClr val="bg1"/>
                </a:solidFill>
              </a:rPr>
              <a:t>The Modernization of China</a:t>
            </a:r>
            <a:r>
              <a:rPr lang="zh-CN" altLang="en-US" dirty="0" smtClean="0">
                <a:solidFill>
                  <a:schemeClr val="bg1"/>
                </a:solidFill>
              </a:rPr>
              <a:t>中国</a:t>
            </a:r>
            <a:r>
              <a:rPr lang="en-US" dirty="0" smtClean="0">
                <a:solidFill>
                  <a:schemeClr val="bg1"/>
                </a:solidFill>
              </a:rPr>
              <a:t/>
            </a:r>
            <a:br>
              <a:rPr lang="en-US" dirty="0" smtClean="0">
                <a:solidFill>
                  <a:schemeClr val="bg1"/>
                </a:solidFill>
              </a:rPr>
            </a:b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Christopher </a:t>
            </a:r>
            <a:r>
              <a:rPr lang="en-US" dirty="0" smtClean="0"/>
              <a:t>Dong</a:t>
            </a:r>
            <a:endParaRPr lang="en-US" dirty="0"/>
          </a:p>
        </p:txBody>
      </p:sp>
      <p:sp>
        <p:nvSpPr>
          <p:cNvPr id="4" name="TextBox 3"/>
          <p:cNvSpPr txBox="1"/>
          <p:nvPr/>
        </p:nvSpPr>
        <p:spPr>
          <a:xfrm>
            <a:off x="762000" y="2971800"/>
            <a:ext cx="7772400" cy="523220"/>
          </a:xfrm>
          <a:prstGeom prst="rect">
            <a:avLst/>
          </a:prstGeom>
          <a:noFill/>
        </p:spPr>
        <p:txBody>
          <a:bodyPr wrap="square" rtlCol="0">
            <a:spAutoFit/>
          </a:bodyPr>
          <a:lstStyle/>
          <a:p>
            <a:pPr algn="ctr"/>
            <a:r>
              <a:rPr lang="zh-CN" altLang="en-US" sz="2800" dirty="0" smtClean="0">
                <a:solidFill>
                  <a:srgbClr val="FFC000"/>
                </a:solidFill>
              </a:rPr>
              <a:t>中国的现代</a:t>
            </a:r>
            <a:r>
              <a:rPr lang="zh-CN" altLang="en-US" sz="2800" dirty="0" smtClean="0">
                <a:solidFill>
                  <a:srgbClr val="FFC000"/>
                </a:solidFill>
              </a:rPr>
              <a:t>化 </a:t>
            </a:r>
            <a:r>
              <a:rPr lang="en-US" altLang="zh-CN" sz="2800" dirty="0" smtClean="0">
                <a:solidFill>
                  <a:srgbClr val="FFC000"/>
                </a:solidFill>
              </a:rPr>
              <a:t>(</a:t>
            </a:r>
            <a:r>
              <a:rPr lang="en-US" altLang="zh-CN" sz="2800" dirty="0" err="1" smtClean="0">
                <a:solidFill>
                  <a:srgbClr val="FFC000"/>
                </a:solidFill>
              </a:rPr>
              <a:t>zhong-guo</a:t>
            </a:r>
            <a:r>
              <a:rPr lang="en-US" altLang="zh-CN" sz="2800" dirty="0" smtClean="0">
                <a:solidFill>
                  <a:srgbClr val="FFC000"/>
                </a:solidFill>
              </a:rPr>
              <a:t> de </a:t>
            </a:r>
            <a:r>
              <a:rPr lang="en-US" altLang="zh-CN" sz="2800" dirty="0" err="1" smtClean="0">
                <a:solidFill>
                  <a:srgbClr val="FFC000"/>
                </a:solidFill>
              </a:rPr>
              <a:t>xian</a:t>
            </a:r>
            <a:r>
              <a:rPr lang="en-US" altLang="zh-CN" sz="2800" dirty="0" smtClean="0">
                <a:solidFill>
                  <a:srgbClr val="FFC000"/>
                </a:solidFill>
              </a:rPr>
              <a:t> </a:t>
            </a:r>
            <a:r>
              <a:rPr lang="en-US" altLang="zh-CN" sz="2800" dirty="0" err="1" smtClean="0">
                <a:solidFill>
                  <a:srgbClr val="FFC000"/>
                </a:solidFill>
              </a:rPr>
              <a:t>dia</a:t>
            </a:r>
            <a:r>
              <a:rPr lang="en-US" altLang="zh-CN" sz="2800" dirty="0" smtClean="0">
                <a:solidFill>
                  <a:srgbClr val="FFC000"/>
                </a:solidFill>
              </a:rPr>
              <a:t> </a:t>
            </a:r>
            <a:r>
              <a:rPr lang="en-US" altLang="zh-CN" sz="2800" dirty="0" err="1" smtClean="0">
                <a:solidFill>
                  <a:srgbClr val="FFC000"/>
                </a:solidFill>
              </a:rPr>
              <a:t>hua</a:t>
            </a:r>
            <a:endParaRPr lang="en-US" sz="2800" dirty="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encrypted-tbn3.gstatic.com/images?q=tbn:ANd9GcQL4GhTXRk59o5DoyOXzQ9FwmNvWpGz8oUfNhV61iCeUxr7t96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Repercussions</a:t>
            </a:r>
            <a:endParaRPr lang="en-US" dirty="0">
              <a:solidFill>
                <a:schemeClr val="bg1"/>
              </a:solidFill>
            </a:endParaRPr>
          </a:p>
        </p:txBody>
      </p:sp>
      <p:sp>
        <p:nvSpPr>
          <p:cNvPr id="3" name="Content Placeholder 2"/>
          <p:cNvSpPr>
            <a:spLocks noGrp="1"/>
          </p:cNvSpPr>
          <p:nvPr>
            <p:ph idx="1"/>
          </p:nvPr>
        </p:nvSpPr>
        <p:spPr/>
        <p:txBody>
          <a:bodyPr>
            <a:normAutofit fontScale="85000" lnSpcReduction="10000"/>
          </a:bodyPr>
          <a:lstStyle/>
          <a:p>
            <a:r>
              <a:rPr lang="en-US" dirty="0" smtClean="0">
                <a:solidFill>
                  <a:schemeClr val="bg1"/>
                </a:solidFill>
              </a:rPr>
              <a:t>Pollution in China has skyrocketed with its industry growth, having 16/20 of the most polluted cities.  Cancer (Ai-</a:t>
            </a:r>
            <a:r>
              <a:rPr lang="en-US" dirty="0" err="1" smtClean="0">
                <a:solidFill>
                  <a:schemeClr val="bg1"/>
                </a:solidFill>
              </a:rPr>
              <a:t>Zheng</a:t>
            </a:r>
            <a:r>
              <a:rPr lang="zh-CN" altLang="en-US" dirty="0">
                <a:solidFill>
                  <a:schemeClr val="bg1"/>
                </a:solidFill>
              </a:rPr>
              <a:t>癌</a:t>
            </a:r>
            <a:r>
              <a:rPr lang="zh-CN" altLang="en-US" dirty="0" smtClean="0">
                <a:solidFill>
                  <a:schemeClr val="bg1"/>
                </a:solidFill>
              </a:rPr>
              <a:t>症</a:t>
            </a:r>
            <a:r>
              <a:rPr lang="en-US" altLang="zh-CN" dirty="0" smtClean="0">
                <a:solidFill>
                  <a:schemeClr val="bg1"/>
                </a:solidFill>
              </a:rPr>
              <a:t>) </a:t>
            </a:r>
            <a:r>
              <a:rPr lang="en-US" dirty="0" smtClean="0">
                <a:solidFill>
                  <a:schemeClr val="bg1"/>
                </a:solidFill>
              </a:rPr>
              <a:t>has now turned into China’s leading cause of death, while hundreds of thousands die due to the poor air quality. </a:t>
            </a:r>
          </a:p>
          <a:p>
            <a:r>
              <a:rPr lang="en-US" dirty="0" smtClean="0">
                <a:solidFill>
                  <a:schemeClr val="bg1"/>
                </a:solidFill>
              </a:rPr>
              <a:t>Only 1% of the country’s 560 million city dwellers breathe air considered safe by the European Union as most major cities are consistently covered in a toxic gray shroud.  In Beijing</a:t>
            </a:r>
            <a:r>
              <a:rPr lang="zh-CN" altLang="en-US" dirty="0">
                <a:solidFill>
                  <a:schemeClr val="bg1"/>
                </a:solidFill>
              </a:rPr>
              <a:t> </a:t>
            </a:r>
            <a:r>
              <a:rPr lang="en-US" altLang="zh-CN" dirty="0" smtClean="0">
                <a:solidFill>
                  <a:schemeClr val="bg1"/>
                </a:solidFill>
              </a:rPr>
              <a:t>(</a:t>
            </a:r>
            <a:r>
              <a:rPr lang="zh-CN" altLang="en-US" dirty="0" smtClean="0">
                <a:solidFill>
                  <a:schemeClr val="bg1"/>
                </a:solidFill>
              </a:rPr>
              <a:t>北京</a:t>
            </a:r>
            <a:r>
              <a:rPr lang="en-US" altLang="zh-CN" dirty="0" smtClean="0">
                <a:solidFill>
                  <a:schemeClr val="bg1"/>
                </a:solidFill>
              </a:rPr>
              <a:t>)</a:t>
            </a:r>
            <a:r>
              <a:rPr lang="en-US" dirty="0" smtClean="0">
                <a:solidFill>
                  <a:schemeClr val="bg1"/>
                </a:solidFill>
              </a:rPr>
              <a:t> alone, the air there is 9 times above the safe air quality.</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upload.wikimedia.org/wikipedia/commons/thumb/a/a4/Allegheny_Ludlum_steel_furnace.jpg/250px-Allegheny_Ludlum_steel_furnace.jpg">
            <a:hlinkClick r:id="rId2"/>
          </p:cNvPr>
          <p:cNvPicPr>
            <a:picLocks noChangeAspect="1" noChangeArrowheads="1"/>
          </p:cNvPicPr>
          <p:nvPr/>
        </p:nvPicPr>
        <p:blipFill>
          <a:blip r:embed="rId3" cstate="print"/>
          <a:srcRect/>
          <a:stretch>
            <a:fillRect/>
          </a:stretch>
        </p:blipFill>
        <p:spPr bwMode="auto">
          <a:xfrm>
            <a:off x="0" y="0"/>
            <a:ext cx="9144000" cy="6859223"/>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Industrial Revolutions</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pPr>
              <a:buNone/>
            </a:pPr>
            <a:r>
              <a:rPr lang="en-US" dirty="0" smtClean="0">
                <a:solidFill>
                  <a:schemeClr val="bg1"/>
                </a:solidFill>
              </a:rPr>
              <a:t>    China was not the first country to ever “industrialize”.  In fact its considering that industrialization began with Britain.  Industrialization, in a </a:t>
            </a:r>
            <a:r>
              <a:rPr lang="en-US" dirty="0" smtClean="0"/>
              <a:t>nutshell, is </a:t>
            </a:r>
            <a:r>
              <a:rPr lang="en-US" dirty="0" smtClean="0">
                <a:solidFill>
                  <a:schemeClr val="bg1"/>
                </a:solidFill>
              </a:rPr>
              <a:t>the transition from an agricultural </a:t>
            </a:r>
            <a:r>
              <a:rPr lang="en-US" dirty="0" smtClean="0"/>
              <a:t>nation, to an </a:t>
            </a:r>
            <a:r>
              <a:rPr lang="en-US" dirty="0" smtClean="0">
                <a:solidFill>
                  <a:schemeClr val="bg1"/>
                </a:solidFill>
              </a:rPr>
              <a:t>industrial powerhouse.  While </a:t>
            </a:r>
            <a:r>
              <a:rPr lang="en-US" dirty="0" smtClean="0"/>
              <a:t>many other </a:t>
            </a:r>
            <a:r>
              <a:rPr lang="en-US" dirty="0" smtClean="0">
                <a:solidFill>
                  <a:schemeClr val="bg1"/>
                </a:solidFill>
              </a:rPr>
              <a:t>countries have gone through one, none have catapulted one country from evolving from a poor nation, war torn, into the worlds 2</a:t>
            </a:r>
            <a:r>
              <a:rPr lang="en-US" baseline="30000" dirty="0" smtClean="0">
                <a:solidFill>
                  <a:schemeClr val="bg1"/>
                </a:solidFill>
              </a:rPr>
              <a:t>nd</a:t>
            </a:r>
            <a:r>
              <a:rPr lang="en-US" dirty="0" smtClean="0">
                <a:solidFill>
                  <a:schemeClr val="bg1"/>
                </a:solidFill>
              </a:rPr>
              <a:t> largest economy in such a short time.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Pre-Industrial Revolution</a:t>
            </a:r>
            <a:endParaRPr lang="en-US" dirty="0"/>
          </a:p>
        </p:txBody>
      </p:sp>
      <p:sp>
        <p:nvSpPr>
          <p:cNvPr id="3" name="Content Placeholder 2"/>
          <p:cNvSpPr>
            <a:spLocks noGrp="1"/>
          </p:cNvSpPr>
          <p:nvPr>
            <p:ph idx="1"/>
          </p:nvPr>
        </p:nvSpPr>
        <p:spPr>
          <a:xfrm>
            <a:off x="457200" y="1600200"/>
            <a:ext cx="6248400" cy="4525963"/>
          </a:xfrm>
        </p:spPr>
        <p:txBody>
          <a:bodyPr>
            <a:normAutofit fontScale="92500" lnSpcReduction="20000"/>
          </a:bodyPr>
          <a:lstStyle/>
          <a:p>
            <a:pPr>
              <a:buNone/>
            </a:pPr>
            <a:r>
              <a:rPr lang="en-US" dirty="0" smtClean="0"/>
              <a:t>China had finished a civil war.  The war between Chiang Kai-shek’s </a:t>
            </a:r>
            <a:r>
              <a:rPr lang="en-US" dirty="0" err="1" smtClean="0"/>
              <a:t>Guo</a:t>
            </a:r>
            <a:r>
              <a:rPr lang="en-US" dirty="0" smtClean="0"/>
              <a:t> Min </a:t>
            </a:r>
            <a:r>
              <a:rPr lang="en-US" dirty="0"/>
              <a:t>D</a:t>
            </a:r>
            <a:r>
              <a:rPr lang="en-US" dirty="0" smtClean="0"/>
              <a:t>ang (</a:t>
            </a:r>
            <a:r>
              <a:rPr lang="en-US" dirty="0" err="1" smtClean="0"/>
              <a:t>国民党</a:t>
            </a:r>
            <a:r>
              <a:rPr lang="en-US" dirty="0" smtClean="0"/>
              <a:t>) (KMT) and Mao </a:t>
            </a:r>
            <a:r>
              <a:rPr lang="en-US" dirty="0" err="1" smtClean="0"/>
              <a:t>Zedong’s</a:t>
            </a:r>
            <a:r>
              <a:rPr lang="en-US" dirty="0" smtClean="0"/>
              <a:t> (</a:t>
            </a:r>
            <a:r>
              <a:rPr lang="en-US" dirty="0" err="1" smtClean="0"/>
              <a:t>毛泽东</a:t>
            </a:r>
            <a:r>
              <a:rPr lang="en-US" dirty="0" smtClean="0"/>
              <a:t> ) People’s Liberation Army.  Mao had instigated new acts such as the “Great Leap Forward” and the “Cultural Revolution”.  During the GLP, Mao had tried to make China into an industrial power, but instead starved the populace with failed due to a variable amount of disasters.</a:t>
            </a:r>
            <a:endParaRPr lang="en-US" dirty="0"/>
          </a:p>
        </p:txBody>
      </p:sp>
      <p:pic>
        <p:nvPicPr>
          <p:cNvPr id="5122" name="Picture 2" descr="http://imgc.allpostersimages.com/images/P-473-488-90/67/6727/UJSA100Z/posters/backyard-furnace-in-china-during-the-disastrous-great-leap-forward.jpg">
            <a:hlinkClick r:id="rId2"/>
          </p:cNvPr>
          <p:cNvPicPr>
            <a:picLocks noChangeAspect="1" noChangeArrowheads="1"/>
          </p:cNvPicPr>
          <p:nvPr/>
        </p:nvPicPr>
        <p:blipFill>
          <a:blip r:embed="rId3" cstate="print"/>
          <a:srcRect/>
          <a:stretch>
            <a:fillRect/>
          </a:stretch>
        </p:blipFill>
        <p:spPr bwMode="auto">
          <a:xfrm>
            <a:off x="6705600" y="1371600"/>
            <a:ext cx="2438400" cy="5486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Deng Xiao Ping (</a:t>
            </a:r>
            <a:r>
              <a:rPr lang="en-US" dirty="0" err="1" smtClean="0"/>
              <a:t>邓小平</a:t>
            </a:r>
            <a:r>
              <a:rPr lang="en-US" dirty="0" smtClean="0"/>
              <a:t>)</a:t>
            </a:r>
            <a:endParaRPr lang="en-US" dirty="0"/>
          </a:p>
        </p:txBody>
      </p:sp>
      <p:sp>
        <p:nvSpPr>
          <p:cNvPr id="3" name="Content Placeholder 2"/>
          <p:cNvSpPr>
            <a:spLocks noGrp="1"/>
          </p:cNvSpPr>
          <p:nvPr>
            <p:ph idx="1"/>
          </p:nvPr>
        </p:nvSpPr>
        <p:spPr>
          <a:xfrm>
            <a:off x="3886200" y="1600200"/>
            <a:ext cx="4953000" cy="4525963"/>
          </a:xfrm>
        </p:spPr>
        <p:txBody>
          <a:bodyPr>
            <a:normAutofit fontScale="92500" lnSpcReduction="20000"/>
          </a:bodyPr>
          <a:lstStyle/>
          <a:p>
            <a:pPr>
              <a:buNone/>
            </a:pPr>
            <a:r>
              <a:rPr lang="en-US" dirty="0" smtClean="0"/>
              <a:t>Deng Xiao Ping was the successor to Mao, after a power struggle.  After a series of brilliant political moves, Deng Xiaoping stabilized the country, and started to “open up” to the rest of the world. He asserted that his visit’s intentions were purely technological and economical development.</a:t>
            </a:r>
            <a:endParaRPr lang="en-US" dirty="0"/>
          </a:p>
        </p:txBody>
      </p:sp>
      <p:pic>
        <p:nvPicPr>
          <p:cNvPr id="4098" name="Picture 2" descr="http://upload.wikimedia.org/wikipedia/commons/thumb/f/fd/Deng_Xiaoping_and_Jimmy_Carter_at_the_arrival_ceremony_for_the_Vice_Premier_of_China._-_NARA_-_183157-restored.jpg/220px-Deng_Xiaoping_and_Jimmy_Carter_at_the_arrival_ceremony_for_the_Vice_Premier_of_China._-_NARA_-_183157-restored.jpg">
            <a:hlinkClick r:id="rId2"/>
          </p:cNvPr>
          <p:cNvPicPr>
            <a:picLocks noChangeAspect="1" noChangeArrowheads="1"/>
          </p:cNvPicPr>
          <p:nvPr/>
        </p:nvPicPr>
        <p:blipFill>
          <a:blip r:embed="rId3" cstate="print"/>
          <a:srcRect/>
          <a:stretch>
            <a:fillRect/>
          </a:stretch>
        </p:blipFill>
        <p:spPr bwMode="auto">
          <a:xfrm>
            <a:off x="304800" y="1676400"/>
            <a:ext cx="3200400" cy="4114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Deng Xiao Ping (</a:t>
            </a:r>
            <a:r>
              <a:rPr lang="en-US" dirty="0" err="1" smtClean="0"/>
              <a:t>邓小平</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 He started to capitalized the market, though he still staunchly defend socialism stating that “Planning and market forces are not the essential difference between socialism and capitalism.” while </a:t>
            </a:r>
            <a:r>
              <a:rPr lang="en-US" dirty="0" err="1" smtClean="0"/>
              <a:t>critising</a:t>
            </a:r>
            <a:r>
              <a:rPr lang="en-US" dirty="0" smtClean="0"/>
              <a:t> the Marxism (</a:t>
            </a:r>
            <a:r>
              <a:rPr lang="zh-CN" altLang="en-US" dirty="0"/>
              <a:t>马克思主</a:t>
            </a:r>
            <a:r>
              <a:rPr lang="zh-CN" altLang="en-US" dirty="0" smtClean="0"/>
              <a:t>义 </a:t>
            </a:r>
            <a:r>
              <a:rPr lang="en-US" altLang="zh-CN" dirty="0" err="1" smtClean="0"/>
              <a:t>Makesi-zhuyi</a:t>
            </a:r>
            <a:r>
              <a:rPr lang="en-US" altLang="zh-CN" dirty="0"/>
              <a:t>)</a:t>
            </a:r>
            <a:r>
              <a:rPr lang="en-US" dirty="0" smtClean="0"/>
              <a:t>-</a:t>
            </a:r>
            <a:r>
              <a:rPr lang="en-US" dirty="0" err="1" smtClean="0"/>
              <a:t>Lenninism</a:t>
            </a:r>
            <a:r>
              <a:rPr lang="en-US" dirty="0" smtClean="0"/>
              <a:t> </a:t>
            </a:r>
            <a:r>
              <a:rPr lang="en-US" dirty="0" err="1" smtClean="0"/>
              <a:t>emphasing</a:t>
            </a:r>
            <a:r>
              <a:rPr lang="en-US" dirty="0" smtClean="0"/>
              <a:t> that “socialism does not mean shared poverty”.  The country’s economy flourished under this economic reform.</a:t>
            </a:r>
          </a:p>
          <a:p>
            <a:r>
              <a:rPr lang="en-US" dirty="0" smtClean="0">
                <a:hlinkClick r:id="rId2"/>
              </a:rPr>
              <a:t>http://www.youtube.com/watch?v=nCjW4ZxY2Bc&amp;list=PLFCC41E4C099839C5</a:t>
            </a:r>
            <a:endParaRPr lang="en-US" dirty="0" smtClean="0"/>
          </a:p>
          <a:p>
            <a:r>
              <a:rPr lang="en-US" dirty="0" smtClean="0"/>
              <a:t>Agricultural, Communism, and the new economy.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GDP</a:t>
            </a:r>
            <a:endParaRPr lang="en-US" dirty="0"/>
          </a:p>
        </p:txBody>
      </p:sp>
      <p:sp>
        <p:nvSpPr>
          <p:cNvPr id="3" name="Content Placeholder 2"/>
          <p:cNvSpPr>
            <a:spLocks noGrp="1"/>
          </p:cNvSpPr>
          <p:nvPr>
            <p:ph idx="1"/>
          </p:nvPr>
        </p:nvSpPr>
        <p:spPr/>
        <p:txBody>
          <a:bodyPr/>
          <a:lstStyle/>
          <a:p>
            <a:endParaRPr lang="en-US"/>
          </a:p>
        </p:txBody>
      </p:sp>
      <p:pic>
        <p:nvPicPr>
          <p:cNvPr id="2052" name="Picture 4" descr="File:Prc1952-2005gdp.gif">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1.gstatic.com/images?q=tbn:ANd9GcQQQj-XoJKHkV8-beFLiBjAdMLzpNppEtvztI6qD19nweZwqRmkdg"/>
          <p:cNvPicPr>
            <a:picLocks noChangeAspect="1" noChangeArrowheads="1"/>
          </p:cNvPicPr>
          <p:nvPr/>
        </p:nvPicPr>
        <p:blipFill>
          <a:blip r:embed="rId2" cstate="print"/>
          <a:srcRect b="8889"/>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Industry</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solidFill>
                  <a:schemeClr val="bg1"/>
                </a:solidFill>
              </a:rPr>
              <a:t>Once the economy had increased, there was a significant increase in investment, including the signing of contracts with foreign firms for the construction of major facilities for steel finishing, oil extraction and refining.  Industrial output started to grow 8% a year.</a:t>
            </a:r>
          </a:p>
          <a:p>
            <a:pPr>
              <a:buNone/>
            </a:pPr>
            <a:endParaRPr lang="en-US" dirty="0" smtClean="0">
              <a:solidFill>
                <a:schemeClr val="bg1"/>
              </a:solidFill>
            </a:endParaRPr>
          </a:p>
          <a:p>
            <a:pPr>
              <a:buNone/>
            </a:pPr>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Industry</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http://www.youtube.com/watch?v=ErbMJAXr0Yw&amp;list=PLFCC41E4C099839C5</a:t>
            </a:r>
            <a:endParaRPr lang="en-US" dirty="0" smtClean="0"/>
          </a:p>
          <a:p>
            <a:r>
              <a:rPr lang="en-US" dirty="0" smtClean="0"/>
              <a:t>4:30</a:t>
            </a:r>
          </a:p>
          <a:p>
            <a:endParaRPr lang="en-US" dirty="0" smtClean="0"/>
          </a:p>
          <a:p>
            <a:pPr>
              <a:buNone/>
            </a:pPr>
            <a:endParaRPr lang="en-US" dirty="0"/>
          </a:p>
        </p:txBody>
      </p:sp>
      <p:sp>
        <p:nvSpPr>
          <p:cNvPr id="4098" name="AutoShape 2" descr="data:image/jpeg;base64,/9j/4AAQSkZJRgABAQAAAQABAAD/2wCEAAkGBxQTEhQUEhQVFhUXGBcWGRgYGBgYFxcXFRcXGBgaGBgZHCggGBolHBQXITIhJikrLi4uGB8zODMsNygtLiwBCgoKDg0OGhAQGy8kICYsLDQsLCwsLCwsNDYsLC8sLCwsLC8sLCwsLCwsLCw0LywsLCwsLCwsLCwsLCwsLCwsLP/AABEIAPEA0QMBIgACEQEDEQH/xAAcAAAABwEBAAAAAAAAAAAAAAAAAQIDBAUGBwj/xABLEAABAgQDBQQGBwQHBgcAAAABAhEAAwQhEjFBBSJRYXEGE4GRBzJCobHBI1JictHh8BQzgvEVQ4OSorLCFiRTY3OzNDVEVKOk0v/EABoBAAIDAQEAAAAAAAAAAAAAAAABAgMEBQb/xAAxEQACAgEDAwIEBAYDAAAAAAAAAQIDEQQhMRJBUQUTIjJh8HGBocEUkbHR4fEjJHL/2gAMAwEAAhEDEQA/AOwCDaBBwxBNAg4DQAHAgQcMAoEHAgAKBBwRgAECIs/aMpHrTEjk7nyEQpnaOQPaJ6D8YAyW0FFGe1cj7fkPxg09qZH2h4D8YeBZRdQIrZW3pCvb84ru0+1Z4lA0JkLW7qTMUUlSBpLuA5yfEG0vkmM0cEY4ZK2l3U491On7OqCSVS6lS5kiYXz70jEH4rSofaiwHazaFIrHPuhZcKLTKdb/APDnS3A6X8Ij1DOwmCMZHYnpBp5zJm/QrOWIgoUfsrFjGtQsEOCCDqLw0wBBQqChgJgmhUFAAkwUKMFAAmBBwIAJsCBAgAKDgNAgECBBwlSgA5LAccoADiPW10uUHmKA+PlGc272tCHRJufrfgIxVZVzJhxEkvqbxJR2y9kVysS2NftPtsBaUn+JXyEZmu7RzVuVrJHByB5RUTZSm3bnW/mHAMMKpZjuQMrAK49ReKnZmSjXh/Vtf7IOW2ZZ/kTTWq1zezsLHnEaZWOdS/DX3RHVIwi+PoA7cnIAA5+6HqeWgtZrHPNxwMO+u9NPK5S/n9cFdd1b8gFe2gfrBmeTkW6kj3ZQ33R3ru1nPA5X1ENzEtmoKux0z4N+EYJayabT3waVVHGUSDOKQd8uOBg07SU17jV2PyhCpGTePyv+jDU2RyiK16fbBL2Wu5LmCXOThWHBL3dQfJxidugw9YhSNkVFM6qGcSFPjkqAVLUA1lS1OF6vYtxENTZZGRz6+cPSatSczGuOohJEcSIC1080lMxIoJ5zBClUc080l1SeoxJ6RModu1mzpgQXSCxEtascmYk5KkzHIIOjFub2iTXIl1KcM1wqzKDEg5vf1vMHnZop+8m0Y7megVNGskhBJw81SVtikzA9xbPeBBizblE8+Tr3ZftrIq91+7nay1Wv9k6xpo87V+zgiWKimmKm0zgd5lOplHJE5I9yhY6H2Y2/Yr0iEFMmsU4LYJ2djli4j7UNS8jOowICVAhxcG4IgRMQkwUKMFAAUCBAgAmwIEKgAJoKFQibMCQVKLAXJgEIqJ6UJKlFgI5x2h7VKnqKJThA8j1MRe1PaRVXMMmSdxJIJyFrHqf5QihkJQUoS7JFz9Y9flFGpvVEc8thCPuvHYZo9nFRxLL8Acn8DfxiwVspBGJQGYGdifhb9ZRJCUtiSW8bkvDtZUGWjGpV9HB1OiUpJP5COPZqLZ/MzXCqEeENI2bLJZNyee6H+ql7nnxh6fsVBDEp/hPkDwEJpZ2JWEJJBYFTAs76AWB6fhFtPp0owhQIGQxAvwDKwsRd84o6pJk3FcGK2kjACFOCxZIcpVoGLENlFYmSsMtSwwLeqBnZThIGj5mN/U0iZpCgLuWIdlDUDlkYiV2w7ES8IUbhJBdQ1zUw0yAEem0/qWlcIKaw+Pov8fbOBfotQpScd1z9WZddCVKKlKIcqOWlzc65coQlSlkNgPAqAHNnDX1/GJqaKYMSWmJuxcJfJtTcls2hmmmqlq7teFWJrZEAWDal30c2ivU6Bw6bK4KWOc75z/UVOrU8xnJx/YRl66BY+z1vZ83/AJQz3STcOzsW5aMdcofUpTuUJTx3yXzNyGGn6yglKLukX1DuhbPbVsvW+Ijnah1XQbjHpn+n5eDbUra5YbzH9SMaQubHla0MTpRHrBr+H84vaaaFJSQAC9wXcPmL6a9GMS6zZJKS5BN8nDc7xmdNtVcbG0k+3fb78miM4zm4LsYucWJYv+USKKvzStIWhVlJVdKho+oI0IuNDEmq2aUlilxyyDn43irmSiCCI01ah9xuGBqppplCv9ppDikqdCkLGJJCheVPTYKBDsdWcMQQGa/Z8pUo1VIFfs7tNkneXSzFcPrSlaK1yO8L29DUs6SHSoYVJNwpNiQfEC+YIBDERGmSl7NqEVEnfkTQQyriZLNpkqYMsQ1/hUNI3dWVlEUW/YDtsqnUmRUKeSWwrd8D5X1R8I7CkggEXBuDHC+1WxZaEy6ilL0s+6NTKme1LVwv+OpjS+jDtaxFHPPKUo/5D8vKJQkNo6fBGFNAMWkRDQIU0CACXBiA8GIACjm/pL7Tkf7tJO8fWI0/X4mNl2p2uKanVMPrZJHEmOAzKpS5pmqUSXJ1GhbqInWsvL4RTdPpWFyy92Z9EhvaPvF9OOUWMmcouxLakv8Ar3RTbPvvKzGbm1uB8IsZEx1OWewZ2HM/CPNamUrJuTZshiK6UX1Ap7FyS+gHlwiTU926QVYlKIGHFZsyotchuNsogInAJIORADPe4bTKJFOBugBgAANQL5RVGSk8IuUsFoZYT6qQEJ3sX2uQcNrq/KJgnypo31YncWU7lyCkNZX5xFRvIKbFwQA9uEO7M2SkKdgHs4Yh3OnkPDnEh5TLRCwlDBLjLL56AQJst0grGJ1OL2IyPXyhyrpyyWKUkZmwBszkEWGvleGJoSlIQ5L3N1KxXexLl3/Qh8kSr2mnGwCii6QCly5VkN65GRdrNYXeIooEqfDqMRdgoEs29o44XvEjactkFSsKSyQkZlkLD+OeuQh2hUMSAWDIDtc2cXd3t45RshK6GmcoyeM4x+RllGqV6i474zkVLokywAQ9mDtk2VrRQbTkoGFaS4KrpCgAFAKADWvvO+mG8bCbPSoEJuEvfo7u+ljfKKDaFKM0gFy+jpUHvfKM9blnCRbNJLLKabTElJYHEE7yQC7AOARmAokE89HjRU8twBy6+73RXS5CVbsxwS28kl0k2ThuOBHQ5XhdTSEJSoLYpunEveAs7E3u4yfhyOq233KY0tYwyqqnotlYnyD+jEoxDCyiSpybNp1Gh/T0O09l2Kkhlapfk+ojRzavvZIU4CwPZ1LtZ+LAjre0ZCdtlfeAJ9YApKVgpcB9PZ6E6aCMqU5Sy+S9uKWCtCTmbdL5dM+lon7NrEzZaqad+7mEEFj9GsWCxzD3AzFoh1M92ACE6566gEHdLv4xDnSCglaW9bTS3LyMba59JVjPBJ2JWfss2dQVlqeccCibiVMyRNT9nK4zSeUZ+rp5kmcuVMdM2Stjxsd1QPlfodYve0EpNVTCaPXlgJVxMvJJP3FbvRSBpFfXzv2ijl1Oc+lKaeo4rkqtJmHiRhKH4pRGtJBk7L2D7RCspgVH6VDJmDidFdCPe8aQxwXsLtz9kqkLJ+jWyF8MKsleBv5x3vOLovJFoRBwcCJCJMHAiJtWtEiTNmqyloUryDjzyhAzkfpW2/3tV3CC6JQZX3zn5ZRk0PhdIHS5b8NeMR5DzFLWtyVEqVfMqLkluZMTaaQOh55Hrwjo0V/DucjU25lkcpJ7O9iGZIcv0YW8fOLGQpSt9SCxtdh5XYcf5w3TS2LG3w84nplqUUpG8l3zAIsxbk3HL3Rk1fpFTrbr2f47EaPUJ9aUuB+UqYCww4bEqe9xk5vzyi4plgpAAUnLdOrcC/KKZXeBd1Jwg+qhJD+QZWWpIizpySQ7AJcA8ADm7c2zjyMlJbxe/wBD0Cw1hmh2fOSkBJwpGFxhcBgwOjOHFolKmSSkKUUsCwa6nyPNzFVJUMASDqPUILh7n8jDmyKSXLIIIPrPcKVck3OYzMKLytyWS7pJwA3QpuYLgdCBbwhc1AKFEqZ/qkuW9lwRxv1hh1N7IL5ByTc4WIysA/CAjFvG4JGQu4ct4m/nE1uDZA24tKEBQcgAgJDNk5KtbJSrXMgwiWwQgEAlixJGqcJbg9uGeloRWqdaB61wlxkEsSq3svup0z1e66SV9FL3cRQQCBmopBDJfIukeDx1q6n/AAVn/pGKdmNZWn4ZYSSAWwhhcDDbK5PF1WcBoZnyHlqN3wh02ID5sRq4Pi8W1HQAgKUNLp5m/iQSReErkh1O7kFyOLfV198Za5utxkuzTNdkVOLi+5j5ywCpVgFJYjTIvy4fp2lJmhcqZhU7IIBBd2DpIVkb8Dp4xNrtlhCFLQxYEh8uts+nSMp/TSgpSZqRiwsxOAGwDBaThmJ1ZT5xusqjc3Onfyu/+UY67ZUpQu28Pt/slbSpFJ3mUxF8KSG5LZO9YN0F7Rmto1ZCxuBbnIBJOFj7KSwGRAJcO8aidthkABK1KY4cSiQggBid633WvxYGGZWzJijjWAtwz4UgnFm9hwZzo/SMvy8mnCfBV0MmUoEFNyQQCC2jgq1L3vfe5QK3ZoQp5YUAfZS7AdLhssxB7QkCUsIDXZTaubHVzfCXB05QzUTXAutst5gWzYYcjfXjnFco/FlE1LCwQKEJlTCixSXSUj7QNmORIdnyLRV7Kw09cZM0/Q1AVSzTphmsELD/AFVYFv8AYMSKpSklw7C9ySU3DEucrZ5RX9ox3spMy2K6C3GWxS39mUDzjbTLbBCXkhop1SlTJEwMuStUtQ+6SB8CPCO7+jva/wC0USMRdcr6JXHdG6fFLe+OMdopveTKWr/93IGP/ryfopviTLxfxxr/AERbSwVK5JNpqHH3pdx/hKvKNKeGR5R11oEG8FFpEkxifS5WFFAUJzmzEo/hDrV/kA8Y20c19NC9ynTzWfPCH90C3aI2fKzmVIlkO2ZsTyuQ3iPLnFjTIPJudvhESRKLBufXx4fnElJOXhZ/iBYR2auDz9u7J9LNL5D3/r+WkXSUHuhhspRzzO7fDyFzb8YqqFAEXM2n+ixpNioOOaXuOALN4RR6mpfwk8c4/wB/oR0ck9RHPGRmkmWBPrHOwa4Nna5hf7QApgQAGDM9tX8s87Q0sFmyYAG4bCTnxa/xiJhIORF/0wjwz2R6hs01GQSWUADmxGdrnnpprFjRpcqAP2j48xeKfZWJLi7aFnAPM56HWLNM27IlqxWLuySHfeucLO+jg8YXS3styediwoJC3KirdJAw53BIUSTywsMs4KtrmUpgpgAGFlEuoO2E5AYtLZw6urCQAkHGoFgo2yzcXuXbwyiurKXC6lla3dLA5q1LlikOSM8TPkxa6qLxl8EX4IspC5k6UhQs/fLDqUp0eq72ABOjgkkuXiXX7QloThMzCy8SsKki6Q4ACruVOANPCItCmbL3pQQFEup0nEWYbxUsk5afnE2op5ZU8yWoKIY4FMNMgWBdxxMa9PZDLhbJpPx9Cm5T2nWk2vJZI7Ry2/eSzcBlbhPQ5HxAhM/bdOGEyYiWouwKnB5uMruLxR1uzKcSzMJwhIKmUgKy0djmflFL3slAAlqlqBIdCWdy91PfwdhwjqU+m6e5ZhNtfgc671K6p4lBJ/jk1m0O0MhEs74mElglDKUWaz+B5NmYx85Spi1rXLS6jZLDChIDB7upTN58GEGUpCsWAYg7AFtGAJf1XIBheFvys/OOtpPT69PvHd+Tl6r1Cy/aWy8Ctn0iQWKcOIhrlhhLsAfV8OEaZa2uSlgPazfTDhzfprGUlq3wXLDgSCzuXGvzaLSsqklIUSkEYQLm5OpGWQzMcz1rT8Wx/P8AY6PpOo2db/IoO1JJWFh3GR4MeLA/g8VlNtBKt1WJRGeFIBcmxwgXGWTl1ZZRaLIVZZSTrc2AyFxfzfKM7tmjCRiSsEs9jvDRnHWOFCXZnYfkbrVHS7Wy88Vhdx+s4hUS8Uueh3w4Jg6JJQpuuOX/AHYkKmLIdakqtZQzURm5bQW8hCNg04JX9oLSfupQpZ98uNtXI87DCd7Zihmqjq0qHKXUpIP+OR/iiZ2bre5q5Ez6sxL/AHScKvcTEfYW9K2nK+vSiaOsibLPwUuIMtTpQdShJ8cIf3xpfkUfB6f8YEc1/wBt+cCLOpC6Tqccs9MyvpKbUYVfGOpxzX0vyCTTkcJgiyPzIqs+RnPPZve34255xIowHc35ZW4RFCs30+Vol0KnJccuY6R2KeDgXFxIkj2S/wAfKL+VJaWGKmtibRvg5iq2TJxKCRd/BusX20pwRhlSyVMxmcLhScOL5aAHwx+r3xhp3DO7+2T9Noc7urGyIJlYg41Uq4BBFhmM308YKTQkEpP1SeoHzu0SZCrpKkgWzGWKwfpYa3idToSAp8LZ3YhhhIuVBi7WD6R4hfEz0zQ3SyhLSCCX5jO+aTZ2BBIcZnKJOzlFcsLwAFSs8QKiWA3lDNVjexzFhCQlOIJxOSZgwusOQleM3yAVrzTrFnLmJTLcNgIHqp3yCzBA1Jt0t1jZCSrcZOOfKKpRc04p4+pErZ+BQJKXAdKcQABLHNR+yr3DV4i01CqY5Ey5YJDoIU5zAZhZyWGsPV8l1YlsEAAlyHF7uSHZPAEB7tcRW1dahSsMk4yn2jYXa5Uc7X16wRpt1M81xb37cCnbXRFdbwamVsTDLJV69yCeWTt4+cVNftVMsFSywslrElrMAxxfzeK7+nqwJKVzLNhskBuLKO88UadnFZzKles77zWfN/0dI7cPQU2nJ4XfHf8AM5d3q6SxWsv6iaifMqXKtyU7hAs+Xrcvd8YdRKAKW4lTAHJs+J8+MPYSLZNa9z+A8XgpagCfixcnmTnp5R6KuqFcOmCwjz1l0rJ9U3lhJk7xthe4KrYsh049PiJ6SMwQYOb8LaZG40c6/wA8y70EbpbKyrpJGvLj4t1km8CaTYiilY1scm8GD/nEqtWkBIPA8S7gZkZlh1hinWRiYM9nBcDoXy5nzhVROBlAsSOJLHKzNcvy4XjketP/AKz/ABR1vSli1fgysWtDEZWNibC7vx8M4pa7DMKkg4RbeZ8s8RAYZeB6Q/NT3yyQtQCSzA3NhZxo3DiYE+WEhgABlazflGHQelpxVlm+eF/c3anXNScIfzKooABS5ISbNwJLOfPjBbBP0qgNUr96Vp/1QKv1jbJIYsb2yHgREbZM098kcUzGGu7LUoe9Iij2+m6SXbJvrnmuLY92cT/vVQnRVFWI8pMxX+iKukP0Ur7vwUofKLTs2r/fZh4Ular/AOvO/GKqj/dSvun3rXFj4LVyyR3nODhtoEIkep2jB+l2QTTS1j2Vt4KEb2KHtxQ97RzU6gYh/DeLyprOxwuWnh+X5xabLl4i1tTrBbRkgBLD9ZwKed3aMSQ6lBQS5YJceseOcdimXwnB1EMPBoNhTEpmsAqxsSzFvukt7ouaSSFYlEFRU+d8izEub5uCYzvZwEEAZgedo0kqclMwoKlO74UgYU2BuRm9iA/gGjjeuwz0Nvz+x0PRntOK+n7kuXIF2yOXIg++5HlCZ0sqUWC3beJ9Ui26Xbg5BIyGYhwjDc3FsV7jm3FoXLpQouSktkUhpgBNipT3FmZo81CrD3OvJjXfFAAxYSbICQVKKi+JmyJJcqVYcDnDlICrDhSC2JKSLBGDddLEEqPUC2gMMpaWC1nO8ooONnuSvXPkDpnCqUslKSwASE5K9nN8gN4GxfLSLZyxB/l9/fkrWcjHaKfglpSTvrLAJBGWbEuCwUzjIMBFLR02HLXPT9ZRM2tOTjRhBcBQAUxzDDRh9a59npBFRCXDFndhqOHGPW+iR6dJFtbvL/U8v6rNy1DWdlgJTgM5I4QUlKS7gvoRYj8oYFQpTlID3YDEopS5S7Cz2PEPC0zylwlid31gWAe7sQ+RAbgb8eu5LBzEnkeq5xs30gzBNiPvFr+/SIMxWTm+tuGbXh+ZU4lDcKQUgNcgKDkgE5BsJuxvDag78B0t+fLPKFDGAnnq3FJU6SHYNfPiMuLPwOYiNPS2p+MSJCCyruwe4tmOVjp+miEguRbM52uX4/lCT3ZPGyJU392E6zFBOVwBe3gOGsM1tSCBK4YirCn2QG3iXHw90I2hU4VMlW8l0hiGD+sWBIewHGxiBMdyULIYYXz0D53uXyjNqKfercXv4/bJsot9qaf39SPRkBFgM1ZfePutCJy8yWYAqL8sn5EkDxhxmAA05v8Aq8RppxKUmxG7fNik4ldcj8InhqCTCOJTyQ66aVC+ZckgXI9k6cRFdscjvir/AIaFq8CO7PumRZbRU4XpbCPAD8YrtmIKZU6YfaIlJ5jNbf8AxnpHEvh/yufbH+P2O9pX8CiL7PlplcvSXQTx4zMMsf8AciDItLljghP+IYv9USKRZTQ7RmazZlPSo57ypqx5SkecLpKbHNlyh7SkSx0cIHuil8GyPcuP9m5nAwI7j/RkvhAiXQHUW8ImoCgQciCPO0LgRYQOG9pKMyytBF5SyG4p0PRoo5U12tk7ni+HPnujzaOl+krZTETxkoYF/wCk/D3xzGk3TfmOXP3Rv0s9seDm62vuu5pdgTBiuTnnGg7wd8pSiT3gQEguo7rhV8hnk8YynnEG1uWf4xr9m1YWgbwS11OwAbUnTP3+EUesVqVCn4f9SPpM3C5x8o0OH7JKdH9Z+F+fGKjakycLhaJYNkpdIJAYs7cmsXv1iQqoUTjM1eABgEkAZi4IG8TbPwaKbblWhLBAStzc4NPPCTmSUx5ZLOyO9N4G5c+YCy12bEokkCxJzFsshysL3SupK1EpTiGbqOBy193CSB1iLXzCsJCXGWI5YQ4AAJOZPzibJUkMEskZOzH45Wz94j0ug9Jr6G74758/2PN631KfXimWxK2fstZdaiMTbzlg5yTfkke94mU2x0HNbN7FrBmzAfXN9M2DRNllMsJbN3dWIOrOxGepJHPrFNtrtPhJly0lSlE4mvxcAqBIuQklvZ0ItCfqE3d/D6aKaWy+/CHXoYuv375NN7v7+pFqaozTM7lxKcIKgLq3bgk2a+lzCZREsORZms5yBIHKBsmUpIJxAKJJIyBe5F7AC1jE3OykEEahh7siOkd2tSjFKW7xuzkTxJtxWFngCJDyiSXXiSsZm5OEtyZROWkR5wD5u1s7J5cHiRPqjJT3aADNWnIm0tJyKgAXJIyt8IrJIUkMq587nr0iUHyRnHZDk2bhSeJtxv8AOGu7MsBa7HNIJAJfUDO3hfWCVPw76g5Fg5GF/meUQZkxUxXeLN9AWYJ4W835wb5JJJISJLczmTxPXWEKU2mcLmL4fKGVTCLlOYZAOYv62TF3P6EN7Dis8hTFpB0JA6OrxDlho2hirFQUhTOSGN2ZiQ5bI+rlD1VOGQJt5E5218+A5xVT526vmyeebxi1U+mqT+h0NNXmaQqsnuV3zUR4AM/ugbRX3VPLRwSZqvvL9XxCcKTzTDcuX3k1MvS618AgXN9HyfmIKfKNZVS5ILd9MGI5YJabqUeGFCSr+ExyrJN/CdumHSuoOul93S7Pp/aX3ldM/tCEyX/s5QP8caL0abP72vlk5SgZp/hDJ/xKHlGZr68VNVPnpDSyRLlJ+rJlgIQP7qU++OteiHZWCRMnkXmqwp+4h/ionyEV8yL+Eb6BAgRcRJcHAgQhETalEmdKXLVkoN4xwTb+y1U88oUCGOfEfMjKPQ0ZHt52cFRLK0jfSPHrE65dMsldkOqODk8htCB1tn8YmyK3C+6Fjg7XDjECxv8AjEWbJIYKDFNlA+484SggEAn49I6kJKccM4t1brllFkNozwklKMGKxIWQ9gNHIsOML2fQKWXJLuCW9UZDUdMz4QxPrwQlLKSA2g3n4EP+nh5VWAndd7MAWD82za3yhVaOiEuqMVkpt1N810yk8Eqr35qZYLpSXU+qy4HIAXMSaeTfdBIvflEGhllCXN1K8c9eVrRc0ykhDqUzesA4JDWDvmSfeI1ZwjI4ZeBvaNetCSlAIJYJw4sN+BcpGWYvFfs+gw71zo9izDh7IhdVMUtzgSlyCTmW+qBdrWzh+mtcLKD7vFrxm0+kqozKC3ZffqbLsRm9kHOn4WcE9A4biTp0/lAXtNYfB9EGbEWJZrllZXLeOUN1E0PvAYs8SWv5OD4NDCVkG/6/GNOM8lGyJEqSU4lKKiTfEQSSwYXIvbKBWzQAEeJvmel/O2cCmN3sGGIh8wOUQJ04Ek6+ZhfQMdxpe8XOlgNINUBIJyB8B5fCGps4DgTpwH/6iWcB0thzVYQFKvwBLEm3iBfMc4gzp5uoneOpA82Omghxcx95YU76sAzZJ8tNPKKmonElz5WAbQdG/WcVSkaa6xM6b+jFfOnBr8X8gfKHKmfm3hB7KpA5nzQ8tBsPrr0TfMDM+WTtz9VNOODqaWp5Ja0CTJY/vZoCln6sseqnk938QbpERKWYZVLNqP6yqxUsgaiVbv5nwlj70zhA7ldZP7vEElTrmzD6sqUkOtauSUjxsMzCaurTUTsaElMiUkSadBzTLRkTxUSSonVSjHOb7nVS7D+wdlKmzJUiX6yiE/io9LmPRdBRpkykSkBkoSEjwDRg/RR2ewINVMG8sYZYOiNVePwHOOiRKC7hJhQIKBFhEmQcJg4Qg4IiDgQAc+7bdlc5sq3TTkeIjnMxJBKVhlDI6GPQqkuCDcGMR2r7IhQK5aXTmU6jmOUXVWuLM91KmjmUuYxYj4XtqMv0InU60vchzxz46xU7SkFCyAXGn5jjApi7B7/q8dGFuTk20Y5NPJwAm/g4c8WduMKmrCsyhIHsi7ta6hc68LcHeKiTUKRqCOd/BzEr9sSoFwkcAXfmcmizqzyZ+jHBLmLQBZY5AAv+s/KELqpbe2S2TgAZ8chl74gTCOXlnAljorLqOTflEt/JDC8EtdZomW3Mqdi9tA+Xv5WT3qrOB5/g1oaExNm/XyhKlef64Q1hEWm+xNExWF3ABLauR45iIy1gZfr8ITOmC1t0MC2ZD3PFz84UqTLzw7p1xH8eUQc8MtVWUMTJuYfr+ERUzRmo2+PK0PzKZBG6/R2eKmrKgplAfZCcm5cesJ2lioFVdU55CwAyAiCZr6txfK3xhCySWF+Q+cTqTZww95PLI0AzU4cYeIyvlfg5GW65JG6ihtkaRRiZc7spPrLyfknO9+Fn1JALe1toFWEITYMiXLAOtgwDkk24+JuX9pVhKQojDKG7LQNSNBxN7nR+JusPRXIB2gsbqdKNCh6yuE8g2HsAud4huXObmzqwgoLYZ2hL/Z5ZokF58whVZMBfCAXTTpI0SWKmzUwyTF52F7MGrnAMRJlsVnlokczFb2U7NzKiYJUq73Ws5Aak/IR3rYmyZdLJTKlBgMzqo6k84ilknnBNlywkBKQAAAABkAMhBmDhJi0gJg4KBDAmwIKBAAcHBQIBBwIEU/agVndf7gZXeAuRMB3kjRJyB6+YzhZApu2XYmVVAzJW5OT9VmVyIdn/AFrHH6qhmIKnGIJLKId0kaLGaD1i4npCZq0qVUbMqpj4wpUxVPPJzJJJUHPtOscxDWzNjVEmolqnyz3QdffSlYkLSkEshaHzIDjgDCVzjwKdMZclPLnEeqfAm2sOpqdC/uYw/UbZlz5kxUySgDEzydwtqwIY34gHiqHpHZibOlmZSnvUfVIaYNPVSVPlnaNlWqT5MNujfYjy6rw/XKJ9IkKuFJ6Xf3RTVVBUSiUrkKfUBJU3il2hEqswF1Bm0OIe4gRpV67GN6ZmhqK5BAGABWpcufAxGVNHH3xSza4N3jFKVk4cmtnDSNoEndBV0BPwh+8sCdDyXU+qJ4AcBc+/8IhftKk5HwNx5RHQmavJCkjirdT/AHlMBEqTsSavPyQlSz4Ebp84rlfAthp59iJOrVHMv4C3Th4Q3L76cWSMWmMuAOT9OF+RjXbL7Cz1EH9nfgqacKRzwDPop4udpbBpaVIVtOsSkNaTL3cQGiUJdShlyHKMk72/lN1enx8xidn7PCVYUA1E4+ygHux1PtD9WMTto0olTEpqHqKtbBFJLLkE3HelPqDXCLno5FjUdoZi5R/YZadm0RcftU0fTzR/yUi5P3X+8mMv+3hIVKoUrQlbiZUL3qme+Ycfu0k+ynPUqjNN+TXCOOB2pqzTzMQKJ1ezYksZFEm+7LA3VTE8bpScsSrw92T7KzaqYQhy5eZNU+ZLlzqeUaHsd6OFzAFzwZUrPD/WL68I61QUMuSgS5SQlIyA+fEwlHJJvBF2BsSVSShLlD7yj6yjxMWUCCiwgCCMHCTAATwcJeBDAmQIKBAAbwHgoEIQp4N4Q8B4YEfaWzZVQgy58tExB9lQBvxHA8xeMVV9gZ1OVL2ZUFAPrU87flL5OQbfeSrPMRvngPEXFMabRwPb2yJaFPW00+gX/wAaSO8pjfhiZI5JWPuxDpdj1KSF0dRJqOHdzO7m/wBxeEnwxR6HUkEMbg6cYzO1PR/s+cSo06ZaiXxSSZJfiQhgT1BiPQPqObjtrtGm3ayQtSR/xpRbwUQHifSekihU3e0mA8Zdvg0aM+j6dJ/8JtOplDhMCZg6bpRbziJP2FtEevM2VU/9aSEHxOFUP4hCJPbPY5zMxHVU4fBcO/7TbEOcxChwUZi/comMzP2xJFLInr2fRKXOnTJQSmUlKR3bDFj1BJ4CIOztspnzUSpOy6ALWcIMwboOd7FsuELqDpNj/t5sSV6mF/sU6/jgb3wuX6QzNtQbMqp3BSkiVL64gFW6tCKbs7tP+r/oym5yZOJXngTC5/o/qp//AIzac9Y+rLGBPS5MSyxFHtztFtBQP7VW0uz0H+rkfTVDcHSSx54kxlKeqkhZNHTTKmeS5qKr6VZOikyrpBHE4zzjqezfRfQSi5QqYrjMUVRqqLZsqSGlS0IHIAQsNjWEchoOwFbWL72sWQ+swuW4BL2HLLlHRuz3Y2mpWKU41/XVc+AyEaEwIFFIbk2CBAeEkxIQbwUFAgAOEqMHBKgAQ8CBAhgTIEM1NQmWkrWoJSMySwjFbY9IKQ6aZGL7a7DwTmfFukQnOMeSSi5cG7iDW7YkSv3s6Wg8CoP/AHc45HtHb9TPfvJy2PspOFPklgfGKruooeo8ItVPlnVart/Ro9UrmfdQ3+doqan0mJ/q6cn7ywPcEn4xz8y+cIITxiDvkSVUTZq9I1UtQTKkygTkGUo/5gIpdpek2qSSlMxBIscCE4R/EoF/C3OIezq2XLSt7qUwsz4bu3u90ZCtpUBR7tYI4KsofIxZGTa3ZCaxwjSTfSFtBX/qCn7qUD/TECo7S1cz16mef7RYHkCBFIkHh8/hDiVRPJUS11SlestZ6qJ+JhIYXhCFwuYt0kNoYYF52hSRsbZqv+bPV5rA+UZCRNOIXPnGi2sh9nUSS+6ufrZiUHLq8UMqSHyhAWsqrmJ9WYsdFqHzidT9qKyX6tRN8VE/GKtQ4GGJjwAbGk9JVcjNaF/fQPikiLiR6WZo/eSJZHFKlAfNvGOXrmNCpE0uCm3M2Hi+cGX5GsHY6b0pSz69OsfdWlXxAi1pvSJRK9ZS0feQT70vHHlVElEzDiSEKSlQPspUQcQBOjjwcQ1P2pTgsFYzoJaST+HviHuTTxgs6YHf6Lb9NN/dz5ajwxAHyN4nd8lwnEHIcBw5A1A1EecMZmsEJWgakpY9BzixpZkyUtEyWtSVoslTuQL2Dva5tzh+9jkXtZ4PQEHHJaD0i1UthMSicOmBXmLe6Ndsbt/SziErJkr4LyfkoWiyNkXwQcGjWPCVQSFggEEEHIi4glGJkRMCCgQwOXdq9sTKhbqJCL4U6Ac+KjqYz6Uv7Xwi4XKCnPhfS/xiBOp1jj745PXl78nQ6cLYYVKP1j4P8hDZk8z74UVF7woKESyLAhMgfpocTSpgwRBlXKACLX0IUm2cZyfRlJuD8o1hWeENrY5gQKTQNJmPXJ4X8YbTi4ERqJtBKVyPIwwdljRfmIsjZgrlVkq6aiWo2UPEt8Y12xvRzWT2IOFP1twj4xWU8mYgukoV1H5xoqPtjXSk4ZYlpH2Up+Yi5XruUuhlhO9FtWEBKqlGBDkOiWAl8zlyjG7a2bKpyQakTFD6ktLeZEXVZ2rrpgIWpRB0dh5CM1UU01ZcpHnDd67B7DKWftEDIE9QB8BESZtJZyAHQfOL/wDohZzwjxEAbF4rT4RH30P2GZzvVnSHkSlKtcxoEbJljMvEuUiWnIN0iLszwTVeCJQbJQA604idDkPzifKkJTZKUpH2QB8IUJ6OPwglTkcYg5NkulDiWEGViIyqpOkNqqoiSwKnLHOGVdISqbBAkwcDLrYPaaoo1DAoql6oV6pHL6p6R1/YG3JdXKEyWeSknNKuBjhlSRgHEfONB6Mtoql1qZb7s0KSRzSkqSfcfONNM20Z7IJHZIEFAjSUnLJeZ6/jDszIQIEcKfzHVXBTV3rGIwgQIviVMdRCVQIESENQmBAgASYTBwIBBy4myYOBAMTNiMuBAgAjLhuDgQ0IbXDMHAiSEIhJgQIYBiBAgQAKESafKBAiE+CUeRur/XnFr2C/8wp/vL/7a4ECL6OCm3lncIECBG0zH//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encrypted-tbn3.gstatic.com/images?q=tbn:ANd9GcSjQaSspMqwWAJzNPmvc0wQ45jRV6Ec3hlmMPt9oIGDqCBQxjjYJ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Traditions</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Despite all the modernization occurring around, many still stick to traditions that have done well for thousands of years.  Gong fu has both old style and the modernized version in China.  </a:t>
            </a:r>
          </a:p>
          <a:p>
            <a:r>
              <a:rPr lang="en-US" dirty="0" smtClean="0">
                <a:solidFill>
                  <a:schemeClr val="bg1"/>
                </a:solidFill>
              </a:rPr>
              <a:t>The largest horse race is located in China, a tradition rooted with the Mongolians.</a:t>
            </a:r>
          </a:p>
          <a:p>
            <a:r>
              <a:rPr lang="en-US" dirty="0" smtClean="0">
                <a:solidFill>
                  <a:schemeClr val="bg1"/>
                </a:solidFill>
              </a:rPr>
              <a:t>While mostly obsolete, imperial </a:t>
            </a:r>
            <a:r>
              <a:rPr lang="en-US" dirty="0" err="1" smtClean="0">
                <a:solidFill>
                  <a:schemeClr val="bg1"/>
                </a:solidFill>
              </a:rPr>
              <a:t>bowmakers</a:t>
            </a:r>
            <a:r>
              <a:rPr lang="en-US" dirty="0" smtClean="0">
                <a:solidFill>
                  <a:schemeClr val="bg1"/>
                </a:solidFill>
              </a:rPr>
              <a:t> </a:t>
            </a:r>
            <a:r>
              <a:rPr lang="en-US" dirty="0" smtClean="0"/>
              <a:t>still cling to their art</a:t>
            </a:r>
            <a:r>
              <a:rPr lang="en-US" dirty="0" smtClean="0">
                <a:solidFill>
                  <a:schemeClr val="bg1"/>
                </a:solidFill>
              </a:rPr>
              <a:t>.</a:t>
            </a:r>
            <a:endParaRPr lang="en-US"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539</Words>
  <Application>Microsoft Office PowerPoint</Application>
  <PresentationFormat>On-screen Show (4:3)</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Modernization of China中国 </vt:lpstr>
      <vt:lpstr>Industrial Revolutions</vt:lpstr>
      <vt:lpstr>Pre-Industrial Revolution</vt:lpstr>
      <vt:lpstr>Deng Xiao Ping (邓小平)</vt:lpstr>
      <vt:lpstr>Deng Xiao Ping (邓小平)</vt:lpstr>
      <vt:lpstr>GDP</vt:lpstr>
      <vt:lpstr>Industry</vt:lpstr>
      <vt:lpstr>Modern Industry</vt:lpstr>
      <vt:lpstr>Traditions</vt:lpstr>
      <vt:lpstr>Repercussions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Industrialization of China</dc:title>
  <dc:creator>User</dc:creator>
  <cp:lastModifiedBy>User</cp:lastModifiedBy>
  <cp:revision>43</cp:revision>
  <dcterms:created xsi:type="dcterms:W3CDTF">2014-01-25T02:52:41Z</dcterms:created>
  <dcterms:modified xsi:type="dcterms:W3CDTF">2014-01-30T03:09:45Z</dcterms:modified>
</cp:coreProperties>
</file>