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76771042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Shape 4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 name="Shape 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p:nvPr/>
        </p:nvSpPr>
        <p:spPr>
          <a:xfrm>
            <a:off x="4724400" y="0"/>
            <a:ext cx="3012140" cy="6854063"/>
          </a:xfrm>
          <a:custGeom>
            <a:avLst/>
            <a:gdLst/>
            <a:ahLst/>
            <a:cxnLst/>
            <a:rect l="0" t="0" r="0" b="0"/>
            <a:pathLst>
              <a:path w="3012141" h="6854064" extrusionOk="0">
                <a:moveTo>
                  <a:pt x="2623817" y="0"/>
                </a:moveTo>
                <a:lnTo>
                  <a:pt x="2791741" y="608783"/>
                </a:lnTo>
                <a:lnTo>
                  <a:pt x="1826176" y="1301537"/>
                </a:lnTo>
                <a:lnTo>
                  <a:pt x="2130539" y="2466623"/>
                </a:lnTo>
                <a:lnTo>
                  <a:pt x="1175470" y="3190866"/>
                </a:lnTo>
                <a:lnTo>
                  <a:pt x="1469337" y="4355952"/>
                </a:lnTo>
                <a:lnTo>
                  <a:pt x="493277" y="5080194"/>
                </a:lnTo>
                <a:lnTo>
                  <a:pt x="808135" y="6255776"/>
                </a:lnTo>
                <a:lnTo>
                  <a:pt x="0" y="6854064"/>
                </a:lnTo>
                <a:lnTo>
                  <a:pt x="388325" y="6854064"/>
                </a:lnTo>
                <a:lnTo>
                  <a:pt x="1007545" y="6308258"/>
                </a:lnTo>
                <a:lnTo>
                  <a:pt x="713678" y="5122179"/>
                </a:lnTo>
                <a:lnTo>
                  <a:pt x="1679242" y="4408433"/>
                </a:lnTo>
                <a:lnTo>
                  <a:pt x="1364384" y="3232851"/>
                </a:lnTo>
                <a:lnTo>
                  <a:pt x="2361435" y="2498112"/>
                </a:lnTo>
                <a:lnTo>
                  <a:pt x="2015091" y="1343522"/>
                </a:lnTo>
                <a:lnTo>
                  <a:pt x="3012141" y="608783"/>
                </a:lnTo>
                <a:lnTo>
                  <a:pt x="2833722" y="0"/>
                </a:lnTo>
              </a:path>
            </a:pathLst>
          </a:custGeom>
          <a:solidFill>
            <a:schemeClr val="dk1"/>
          </a:solidFill>
          <a:ln>
            <a:noFill/>
          </a:ln>
        </p:spPr>
        <p:txBody>
          <a:bodyPr lIns="91425" tIns="45700" rIns="91425" bIns="45700" anchor="ctr" anchorCtr="0">
            <a:noAutofit/>
          </a:bodyPr>
          <a:lstStyle/>
          <a:p>
            <a:endParaRPr/>
          </a:p>
        </p:txBody>
      </p:sp>
      <p:grpSp>
        <p:nvGrpSpPr>
          <p:cNvPr id="10" name="Shape 10"/>
          <p:cNvGrpSpPr/>
          <p:nvPr/>
        </p:nvGrpSpPr>
        <p:grpSpPr>
          <a:xfrm>
            <a:off x="4571999" y="0"/>
            <a:ext cx="4546600" cy="6857999"/>
            <a:chOff x="1447" y="0"/>
            <a:chExt cx="2863" cy="4319"/>
          </a:xfrm>
        </p:grpSpPr>
        <p:sp>
          <p:nvSpPr>
            <p:cNvPr id="11" name="Shape 11"/>
            <p:cNvSpPr/>
            <p:nvPr/>
          </p:nvSpPr>
          <p:spPr>
            <a:xfrm>
              <a:off x="1447" y="0"/>
              <a:ext cx="1885" cy="4319"/>
            </a:xfrm>
            <a:custGeom>
              <a:avLst/>
              <a:gdLst/>
              <a:ahLst/>
              <a:cxnLst/>
              <a:rect l="0" t="0" r="0" b="0"/>
              <a:pathLst>
                <a:path w="1886" h="4320" extrusionOk="0">
                  <a:moveTo>
                    <a:pt x="1719" y="0"/>
                  </a:moveTo>
                  <a:lnTo>
                    <a:pt x="1813" y="357"/>
                  </a:lnTo>
                  <a:lnTo>
                    <a:pt x="1194" y="805"/>
                  </a:lnTo>
                  <a:lnTo>
                    <a:pt x="1393" y="1544"/>
                  </a:lnTo>
                  <a:lnTo>
                    <a:pt x="777" y="1991"/>
                  </a:lnTo>
                  <a:lnTo>
                    <a:pt x="972" y="2734"/>
                  </a:lnTo>
                  <a:lnTo>
                    <a:pt x="355" y="3178"/>
                  </a:lnTo>
                  <a:lnTo>
                    <a:pt x="554" y="3921"/>
                  </a:lnTo>
                  <a:lnTo>
                    <a:pt x="0" y="4320"/>
                  </a:lnTo>
                  <a:lnTo>
                    <a:pt x="109" y="4320"/>
                  </a:lnTo>
                  <a:lnTo>
                    <a:pt x="623" y="3948"/>
                  </a:lnTo>
                  <a:lnTo>
                    <a:pt x="430" y="3205"/>
                  </a:lnTo>
                  <a:lnTo>
                    <a:pt x="1045" y="2761"/>
                  </a:lnTo>
                  <a:lnTo>
                    <a:pt x="850" y="2018"/>
                  </a:lnTo>
                  <a:lnTo>
                    <a:pt x="1468" y="1572"/>
                  </a:lnTo>
                  <a:lnTo>
                    <a:pt x="1271" y="830"/>
                  </a:lnTo>
                  <a:lnTo>
                    <a:pt x="1886" y="386"/>
                  </a:lnTo>
                  <a:lnTo>
                    <a:pt x="1788" y="0"/>
                  </a:lnTo>
                  <a:lnTo>
                    <a:pt x="1719" y="0"/>
                  </a:lnTo>
                  <a:close/>
                </a:path>
              </a:pathLst>
            </a:custGeom>
            <a:solidFill>
              <a:srgbClr val="A64129"/>
            </a:solidFill>
            <a:ln>
              <a:noFill/>
            </a:ln>
          </p:spPr>
          <p:txBody>
            <a:bodyPr lIns="91425" tIns="45700" rIns="91425" bIns="45700" anchor="t" anchorCtr="0">
              <a:noAutofit/>
            </a:bodyPr>
            <a:lstStyle/>
            <a:p>
              <a:endParaRPr/>
            </a:p>
          </p:txBody>
        </p:sp>
        <p:sp>
          <p:nvSpPr>
            <p:cNvPr id="12" name="Shape 12"/>
            <p:cNvSpPr/>
            <p:nvPr/>
          </p:nvSpPr>
          <p:spPr>
            <a:xfrm>
              <a:off x="1559" y="0"/>
              <a:ext cx="1978" cy="4319"/>
            </a:xfrm>
            <a:custGeom>
              <a:avLst/>
              <a:gdLst/>
              <a:ahLst/>
              <a:cxnLst/>
              <a:rect l="0" t="0" r="0" b="0"/>
              <a:pathLst>
                <a:path w="1979" h="4320" extrusionOk="0">
                  <a:moveTo>
                    <a:pt x="1673" y="0"/>
                  </a:moveTo>
                  <a:lnTo>
                    <a:pt x="1777" y="382"/>
                  </a:lnTo>
                  <a:lnTo>
                    <a:pt x="1160" y="830"/>
                  </a:lnTo>
                  <a:lnTo>
                    <a:pt x="1357" y="1570"/>
                  </a:lnTo>
                  <a:lnTo>
                    <a:pt x="743" y="2016"/>
                  </a:lnTo>
                  <a:lnTo>
                    <a:pt x="936" y="2759"/>
                  </a:lnTo>
                  <a:lnTo>
                    <a:pt x="319" y="3204"/>
                  </a:lnTo>
                  <a:lnTo>
                    <a:pt x="517" y="3947"/>
                  </a:lnTo>
                  <a:lnTo>
                    <a:pt x="0" y="4320"/>
                  </a:lnTo>
                  <a:lnTo>
                    <a:pt x="304" y="4320"/>
                  </a:lnTo>
                  <a:lnTo>
                    <a:pt x="717" y="4025"/>
                  </a:lnTo>
                  <a:lnTo>
                    <a:pt x="521" y="3280"/>
                  </a:lnTo>
                  <a:lnTo>
                    <a:pt x="1136" y="2836"/>
                  </a:lnTo>
                  <a:lnTo>
                    <a:pt x="941" y="2093"/>
                  </a:lnTo>
                  <a:lnTo>
                    <a:pt x="1559" y="1648"/>
                  </a:lnTo>
                  <a:lnTo>
                    <a:pt x="1362" y="905"/>
                  </a:lnTo>
                  <a:lnTo>
                    <a:pt x="1979" y="461"/>
                  </a:lnTo>
                  <a:lnTo>
                    <a:pt x="1859" y="0"/>
                  </a:lnTo>
                  <a:lnTo>
                    <a:pt x="1673" y="0"/>
                  </a:lnTo>
                  <a:close/>
                </a:path>
              </a:pathLst>
            </a:custGeom>
            <a:solidFill>
              <a:srgbClr val="384452"/>
            </a:solidFill>
            <a:ln>
              <a:noFill/>
            </a:ln>
          </p:spPr>
          <p:txBody>
            <a:bodyPr lIns="91425" tIns="45700" rIns="91425" bIns="45700" anchor="t" anchorCtr="0">
              <a:noAutofit/>
            </a:bodyPr>
            <a:lstStyle/>
            <a:p>
              <a:endParaRPr/>
            </a:p>
          </p:txBody>
        </p:sp>
        <p:sp>
          <p:nvSpPr>
            <p:cNvPr id="13" name="Shape 13"/>
            <p:cNvSpPr/>
            <p:nvPr/>
          </p:nvSpPr>
          <p:spPr>
            <a:xfrm>
              <a:off x="2090" y="0"/>
              <a:ext cx="1805" cy="4319"/>
            </a:xfrm>
            <a:custGeom>
              <a:avLst/>
              <a:gdLst/>
              <a:ahLst/>
              <a:cxnLst/>
              <a:rect l="0" t="0" r="0" b="0"/>
              <a:pathLst>
                <a:path w="1806" h="4320" extrusionOk="0">
                  <a:moveTo>
                    <a:pt x="1462" y="0"/>
                  </a:moveTo>
                  <a:lnTo>
                    <a:pt x="1604" y="510"/>
                  </a:lnTo>
                  <a:lnTo>
                    <a:pt x="987" y="958"/>
                  </a:lnTo>
                  <a:lnTo>
                    <a:pt x="1183" y="1696"/>
                  </a:lnTo>
                  <a:lnTo>
                    <a:pt x="570" y="2142"/>
                  </a:lnTo>
                  <a:lnTo>
                    <a:pt x="764" y="2885"/>
                  </a:lnTo>
                  <a:lnTo>
                    <a:pt x="147" y="3329"/>
                  </a:lnTo>
                  <a:lnTo>
                    <a:pt x="344" y="4072"/>
                  </a:lnTo>
                  <a:lnTo>
                    <a:pt x="0" y="4320"/>
                  </a:lnTo>
                  <a:lnTo>
                    <a:pt x="304" y="4320"/>
                  </a:lnTo>
                  <a:lnTo>
                    <a:pt x="544" y="4151"/>
                  </a:lnTo>
                  <a:lnTo>
                    <a:pt x="349" y="3406"/>
                  </a:lnTo>
                  <a:lnTo>
                    <a:pt x="965" y="2961"/>
                  </a:lnTo>
                  <a:lnTo>
                    <a:pt x="768" y="2220"/>
                  </a:lnTo>
                  <a:lnTo>
                    <a:pt x="1385" y="1776"/>
                  </a:lnTo>
                  <a:lnTo>
                    <a:pt x="1189" y="1031"/>
                  </a:lnTo>
                  <a:lnTo>
                    <a:pt x="1806" y="586"/>
                  </a:lnTo>
                  <a:lnTo>
                    <a:pt x="1647" y="0"/>
                  </a:lnTo>
                  <a:lnTo>
                    <a:pt x="1462" y="0"/>
                  </a:lnTo>
                  <a:close/>
                </a:path>
              </a:pathLst>
            </a:custGeom>
            <a:solidFill>
              <a:srgbClr val="F68C1F"/>
            </a:solidFill>
            <a:ln>
              <a:noFill/>
            </a:ln>
          </p:spPr>
          <p:txBody>
            <a:bodyPr lIns="91425" tIns="45700" rIns="91425" bIns="45700" anchor="t" anchorCtr="0">
              <a:noAutofit/>
            </a:bodyPr>
            <a:lstStyle/>
            <a:p>
              <a:endParaRPr/>
            </a:p>
          </p:txBody>
        </p:sp>
        <p:sp>
          <p:nvSpPr>
            <p:cNvPr id="14" name="Shape 14"/>
            <p:cNvSpPr/>
            <p:nvPr/>
          </p:nvSpPr>
          <p:spPr>
            <a:xfrm>
              <a:off x="2463" y="0"/>
              <a:ext cx="1847" cy="4319"/>
            </a:xfrm>
            <a:custGeom>
              <a:avLst/>
              <a:gdLst/>
              <a:ahLst/>
              <a:cxnLst/>
              <a:rect l="0" t="0" r="0" b="0"/>
              <a:pathLst>
                <a:path w="1848" h="4320" extrusionOk="0">
                  <a:moveTo>
                    <a:pt x="1311" y="0"/>
                  </a:moveTo>
                  <a:lnTo>
                    <a:pt x="1475" y="606"/>
                  </a:lnTo>
                  <a:lnTo>
                    <a:pt x="856" y="1055"/>
                  </a:lnTo>
                  <a:lnTo>
                    <a:pt x="1054" y="1794"/>
                  </a:lnTo>
                  <a:lnTo>
                    <a:pt x="439" y="2240"/>
                  </a:lnTo>
                  <a:lnTo>
                    <a:pt x="634" y="2981"/>
                  </a:lnTo>
                  <a:lnTo>
                    <a:pt x="16" y="3428"/>
                  </a:lnTo>
                  <a:lnTo>
                    <a:pt x="215" y="4169"/>
                  </a:lnTo>
                  <a:lnTo>
                    <a:pt x="0" y="4320"/>
                  </a:lnTo>
                  <a:lnTo>
                    <a:pt x="570" y="4320"/>
                  </a:lnTo>
                  <a:lnTo>
                    <a:pt x="584" y="4304"/>
                  </a:lnTo>
                  <a:lnTo>
                    <a:pt x="391" y="3570"/>
                  </a:lnTo>
                  <a:lnTo>
                    <a:pt x="1005" y="3118"/>
                  </a:lnTo>
                  <a:lnTo>
                    <a:pt x="810" y="2380"/>
                  </a:lnTo>
                  <a:lnTo>
                    <a:pt x="1422" y="1936"/>
                  </a:lnTo>
                  <a:lnTo>
                    <a:pt x="1229" y="1193"/>
                  </a:lnTo>
                  <a:lnTo>
                    <a:pt x="1848" y="743"/>
                  </a:lnTo>
                  <a:lnTo>
                    <a:pt x="1650" y="0"/>
                  </a:lnTo>
                  <a:lnTo>
                    <a:pt x="1311" y="0"/>
                  </a:lnTo>
                  <a:close/>
                </a:path>
              </a:pathLst>
            </a:custGeom>
            <a:solidFill>
              <a:srgbClr val="A4BDC0"/>
            </a:solidFill>
            <a:ln>
              <a:noFill/>
            </a:ln>
          </p:spPr>
          <p:txBody>
            <a:bodyPr lIns="91425" tIns="45700" rIns="91425" bIns="45700" anchor="t" anchorCtr="0">
              <a:noAutofit/>
            </a:bodyPr>
            <a:lstStyle/>
            <a:p>
              <a:endParaRPr/>
            </a:p>
          </p:txBody>
        </p:sp>
      </p:grpSp>
      <p:sp>
        <p:nvSpPr>
          <p:cNvPr id="15" name="Shape 15"/>
          <p:cNvSpPr txBox="1">
            <a:spLocks noGrp="1"/>
          </p:cNvSpPr>
          <p:nvPr>
            <p:ph type="ctrTitle"/>
          </p:nvPr>
        </p:nvSpPr>
        <p:spPr>
          <a:xfrm>
            <a:off x="685800" y="995251"/>
            <a:ext cx="5258700" cy="1544700"/>
          </a:xfrm>
          <a:prstGeom prst="rect">
            <a:avLst/>
          </a:prstGeom>
          <a:noFill/>
          <a:ln>
            <a:noFill/>
          </a:ln>
        </p:spPr>
        <p:txBody>
          <a:bodyPr lIns="91425" tIns="91425" rIns="91425" bIns="91425" anchor="b" anchorCtr="0"/>
          <a:lstStyle>
            <a:lvl1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1pPr>
            <a:lvl2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2pPr>
            <a:lvl3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3pPr>
            <a:lvl4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4pPr>
            <a:lvl5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5pPr>
            <a:lvl6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6pPr>
            <a:lvl7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7pPr>
            <a:lvl8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8pPr>
            <a:lvl9pPr marL="0" indent="304800" algn="l" rtl="0">
              <a:spcBef>
                <a:spcPts val="0"/>
              </a:spcBef>
              <a:buClr>
                <a:schemeClr val="dk1"/>
              </a:buClr>
              <a:buSzPct val="100000"/>
              <a:buFont typeface="Trebuchet MS"/>
              <a:buNone/>
              <a:defRPr sz="4800" b="1" i="0" u="none" strike="noStrike" cap="none" baseline="0">
                <a:solidFill>
                  <a:schemeClr val="dk1"/>
                </a:solidFill>
                <a:latin typeface="Trebuchet MS"/>
                <a:ea typeface="Trebuchet MS"/>
                <a:cs typeface="Trebuchet MS"/>
                <a:sym typeface="Trebuchet MS"/>
              </a:defRPr>
            </a:lvl9pPr>
          </a:lstStyle>
          <a:p>
            <a:endParaRPr/>
          </a:p>
        </p:txBody>
      </p:sp>
      <p:sp>
        <p:nvSpPr>
          <p:cNvPr id="16" name="Shape 16"/>
          <p:cNvSpPr txBox="1">
            <a:spLocks noGrp="1"/>
          </p:cNvSpPr>
          <p:nvPr>
            <p:ph type="subTitle" idx="1"/>
          </p:nvPr>
        </p:nvSpPr>
        <p:spPr>
          <a:xfrm>
            <a:off x="685800" y="2648555"/>
            <a:ext cx="5258700" cy="1030200"/>
          </a:xfrm>
          <a:prstGeom prst="rect">
            <a:avLst/>
          </a:prstGeom>
          <a:noFill/>
          <a:ln>
            <a:noFill/>
          </a:ln>
        </p:spPr>
        <p:txBody>
          <a:bodyPr lIns="91425" tIns="91425" rIns="91425" bIns="91425" anchor="t" anchorCtr="0"/>
          <a:lstStyle>
            <a:lvl1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1pPr>
            <a:lvl2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2pPr>
            <a:lvl3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3pPr>
            <a:lvl4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4pPr>
            <a:lvl5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5pPr>
            <a:lvl6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6pPr>
            <a:lvl7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7pPr>
            <a:lvl8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8pPr>
            <a:lvl9pPr marL="0" indent="190500" algn="l" rtl="0">
              <a:spcBef>
                <a:spcPts val="0"/>
              </a:spcBef>
              <a:buClr>
                <a:schemeClr val="dk2"/>
              </a:buClr>
              <a:buSzPct val="100000"/>
              <a:buFont typeface="Trebuchet MS"/>
              <a:buNone/>
              <a:defRPr sz="3000" b="0" i="0" u="none" strike="noStrike" cap="none" baseline="0">
                <a:solidFill>
                  <a:schemeClr val="dk2"/>
                </a:solidFill>
                <a:latin typeface="Trebuchet MS"/>
                <a:ea typeface="Trebuchet MS"/>
                <a:cs typeface="Trebuchet MS"/>
                <a:sym typeface="Trebuchet MS"/>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7"/>
        <p:cNvGrpSpPr/>
        <p:nvPr/>
      </p:nvGrpSpPr>
      <p:grpSpPr>
        <a:xfrm>
          <a:off x="0" y="0"/>
          <a:ext cx="0" cy="0"/>
          <a:chOff x="0" y="0"/>
          <a:chExt cx="0" cy="0"/>
        </a:xfrm>
      </p:grpSpPr>
      <p:sp>
        <p:nvSpPr>
          <p:cNvPr id="18" name="Shape 18"/>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19" name="Shape 1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sz="3600">
                <a:solidFill>
                  <a:schemeClr val="dk1"/>
                </a:solidFill>
              </a:defRPr>
            </a:lvl1pPr>
            <a:lvl2pPr rtl="0">
              <a:defRPr sz="3600">
                <a:solidFill>
                  <a:schemeClr val="dk1"/>
                </a:solidFill>
              </a:defRPr>
            </a:lvl2pPr>
            <a:lvl3pPr rtl="0">
              <a:defRPr sz="3600">
                <a:solidFill>
                  <a:schemeClr val="dk1"/>
                </a:solidFill>
              </a:defRPr>
            </a:lvl3pPr>
            <a:lvl4pPr rtl="0">
              <a:defRPr sz="3600">
                <a:solidFill>
                  <a:schemeClr val="dk1"/>
                </a:solidFill>
              </a:defRPr>
            </a:lvl4pPr>
            <a:lvl5pPr rtl="0">
              <a:defRPr sz="3600">
                <a:solidFill>
                  <a:schemeClr val="dk1"/>
                </a:solidFill>
              </a:defRPr>
            </a:lvl5pPr>
            <a:lvl6pPr rtl="0">
              <a:defRPr sz="3600">
                <a:solidFill>
                  <a:schemeClr val="dk1"/>
                </a:solidFill>
              </a:defRPr>
            </a:lvl6pPr>
            <a:lvl7pPr rtl="0">
              <a:defRPr sz="3600">
                <a:solidFill>
                  <a:schemeClr val="dk1"/>
                </a:solidFill>
              </a:defRPr>
            </a:lvl7pPr>
            <a:lvl8pPr rtl="0">
              <a:defRPr sz="3600">
                <a:solidFill>
                  <a:schemeClr val="dk1"/>
                </a:solidFill>
              </a:defRPr>
            </a:lvl8pPr>
            <a:lvl9pPr rtl="0">
              <a:defRPr sz="3600">
                <a:solidFill>
                  <a:schemeClr val="dk1"/>
                </a:solidFill>
              </a:defRPr>
            </a:lvl9pPr>
          </a:lstStyle>
          <a:p>
            <a:endParaRPr/>
          </a:p>
        </p:txBody>
      </p:sp>
      <p:sp>
        <p:nvSpPr>
          <p:cNvPr id="20" name="Shape 20"/>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21"/>
        <p:cNvGrpSpPr/>
        <p:nvPr/>
      </p:nvGrpSpPr>
      <p:grpSpPr>
        <a:xfrm>
          <a:off x="0" y="0"/>
          <a:ext cx="0" cy="0"/>
          <a:chOff x="0" y="0"/>
          <a:chExt cx="0" cy="0"/>
        </a:xfrm>
      </p:grpSpPr>
      <p:sp>
        <p:nvSpPr>
          <p:cNvPr id="22" name="Shape 22"/>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rgbClr val="A5BDC0"/>
          </a:solidFill>
          <a:ln>
            <a:noFill/>
          </a:ln>
        </p:spPr>
        <p:txBody>
          <a:bodyPr lIns="91425" tIns="45700" rIns="91425" bIns="45700" anchor="ctr" anchorCtr="0">
            <a:noAutofit/>
          </a:bodyPr>
          <a:lstStyle/>
          <a:p>
            <a:endParaRPr/>
          </a:p>
        </p:txBody>
      </p:sp>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sz="3600">
                <a:solidFill>
                  <a:srgbClr val="A64128"/>
                </a:solidFill>
              </a:defRPr>
            </a:lvl1pPr>
            <a:lvl2pPr rtl="0">
              <a:defRPr sz="3600">
                <a:solidFill>
                  <a:srgbClr val="A64128"/>
                </a:solidFill>
              </a:defRPr>
            </a:lvl2pPr>
            <a:lvl3pPr rtl="0">
              <a:defRPr sz="3600">
                <a:solidFill>
                  <a:srgbClr val="A64128"/>
                </a:solidFill>
              </a:defRPr>
            </a:lvl3pPr>
            <a:lvl4pPr rtl="0">
              <a:defRPr sz="3600">
                <a:solidFill>
                  <a:srgbClr val="A64128"/>
                </a:solidFill>
              </a:defRPr>
            </a:lvl4pPr>
            <a:lvl5pPr rtl="0">
              <a:defRPr sz="3600">
                <a:solidFill>
                  <a:srgbClr val="A64128"/>
                </a:solidFill>
              </a:defRPr>
            </a:lvl5pPr>
            <a:lvl6pPr rtl="0">
              <a:defRPr sz="3600">
                <a:solidFill>
                  <a:srgbClr val="A64128"/>
                </a:solidFill>
              </a:defRPr>
            </a:lvl6pPr>
            <a:lvl7pPr rtl="0">
              <a:defRPr sz="3600">
                <a:solidFill>
                  <a:srgbClr val="A64128"/>
                </a:solidFill>
              </a:defRPr>
            </a:lvl7pPr>
            <a:lvl8pPr rtl="0">
              <a:defRPr sz="3600">
                <a:solidFill>
                  <a:srgbClr val="A64128"/>
                </a:solidFill>
              </a:defRPr>
            </a:lvl8pPr>
            <a:lvl9pPr rtl="0">
              <a:defRPr sz="3600">
                <a:solidFill>
                  <a:srgbClr val="A64128"/>
                </a:solidFill>
              </a:defRPr>
            </a:lvl9pPr>
          </a:lstStyle>
          <a:p>
            <a:endParaRPr/>
          </a:p>
        </p:txBody>
      </p:sp>
      <p:sp>
        <p:nvSpPr>
          <p:cNvPr id="24" name="Shape 24"/>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25" name="Shape 25"/>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chemeClr val="dk1"/>
                </a:solidFill>
              </a:defRPr>
            </a:lvl1pPr>
            <a:lvl2pPr rtl="0">
              <a:defRPr>
                <a:solidFill>
                  <a:schemeClr val="dk1"/>
                </a:solidFill>
              </a:defRPr>
            </a:lvl2pPr>
            <a:lvl3pPr rtl="0">
              <a:defRPr>
                <a:solidFill>
                  <a:schemeClr val="dk1"/>
                </a:solidFill>
              </a:defRPr>
            </a:lvl3pPr>
            <a:lvl4pPr rtl="0">
              <a:defRPr>
                <a:solidFill>
                  <a:schemeClr val="dk1"/>
                </a:solidFill>
              </a:defRPr>
            </a:lvl4pPr>
            <a:lvl5pPr rtl="0">
              <a:defRPr>
                <a:solidFill>
                  <a:schemeClr val="dk1"/>
                </a:solidFill>
              </a:defRPr>
            </a:lvl5pPr>
            <a:lvl6pPr rtl="0">
              <a:defRPr>
                <a:solidFill>
                  <a:schemeClr val="dk1"/>
                </a:solidFill>
              </a:defRPr>
            </a:lvl6pPr>
            <a:lvl7pPr rtl="0">
              <a:defRPr>
                <a:solidFill>
                  <a:schemeClr val="dk1"/>
                </a:solidFill>
              </a:defRPr>
            </a:lvl7pPr>
            <a:lvl8pPr rtl="0">
              <a:defRPr>
                <a:solidFill>
                  <a:schemeClr val="dk1"/>
                </a:solidFill>
              </a:defRPr>
            </a:lvl8pPr>
            <a:lvl9pPr rtl="0">
              <a:defRPr>
                <a:solidFill>
                  <a:schemeClr val="dk1"/>
                </a:solidFill>
              </a:defRPr>
            </a:lvl9pPr>
          </a:lstStyle>
          <a:p>
            <a:endParaRPr/>
          </a:p>
        </p:txBody>
      </p:sp>
      <p:sp>
        <p:nvSpPr>
          <p:cNvPr id="28" name="Shape 28"/>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9"/>
        <p:cNvGrpSpPr/>
        <p:nvPr/>
      </p:nvGrpSpPr>
      <p:grpSpPr>
        <a:xfrm>
          <a:off x="0" y="0"/>
          <a:ext cx="0" cy="0"/>
          <a:chOff x="0" y="0"/>
          <a:chExt cx="0" cy="0"/>
        </a:xfrm>
      </p:grpSpPr>
      <p:sp>
        <p:nvSpPr>
          <p:cNvPr id="30" name="Shape 30"/>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b="1">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b="1">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b="1">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b="1">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b="1">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b="1">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b="1">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b="1">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b="1">
                <a:solidFill>
                  <a:schemeClr val="dk1"/>
                </a:solidFill>
              </a:defRPr>
            </a:lvl9pPr>
          </a:lstStyle>
          <a:p>
            <a:endParaRPr/>
          </a:p>
        </p:txBody>
      </p:sp>
      <p:sp>
        <p:nvSpPr>
          <p:cNvPr id="31" name="Shape 31"/>
          <p:cNvSpPr/>
          <p:nvPr/>
        </p:nvSpPr>
        <p:spPr>
          <a:xfrm rot="10800000">
            <a:off x="7938258" y="0"/>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32" name="Shape 32"/>
          <p:cNvSpPr/>
          <p:nvPr/>
        </p:nvSpPr>
        <p:spPr>
          <a:xfrm rot="5400000">
            <a:off x="1657077" y="-1657077"/>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3"/>
        <p:cNvGrpSpPr/>
        <p:nvPr/>
      </p:nvGrpSpPr>
      <p:grpSpPr>
        <a:xfrm>
          <a:off x="0" y="0"/>
          <a:ext cx="0" cy="0"/>
          <a:chOff x="0" y="0"/>
          <a:chExt cx="0" cy="0"/>
        </a:xfrm>
      </p:grpSpPr>
      <p:sp>
        <p:nvSpPr>
          <p:cNvPr id="34" name="Shape 34"/>
          <p:cNvSpPr/>
          <p:nvPr/>
        </p:nvSpPr>
        <p:spPr>
          <a:xfrm rot="-5400000">
            <a:off x="6281180" y="3995181"/>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p:nvPr/>
        </p:nvSpPr>
        <p:spPr>
          <a:xfrm>
            <a:off x="0" y="2338102"/>
            <a:ext cx="1205741"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6" name="Shape 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1pPr>
            <a:lvl2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2pPr>
            <a:lvl3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3pPr>
            <a:lvl4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4pPr>
            <a:lvl5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5pPr>
            <a:lvl6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6pPr>
            <a:lvl7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7pPr>
            <a:lvl8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8pPr>
            <a:lvl9pPr marL="0" indent="228600" algn="l" rtl="0">
              <a:spcBef>
                <a:spcPts val="0"/>
              </a:spcBef>
              <a:buClr>
                <a:schemeClr val="dk1"/>
              </a:buClr>
              <a:buSzPct val="100000"/>
              <a:buFont typeface="Trebuchet MS"/>
              <a:buNone/>
              <a:defRPr sz="3600" b="1" i="0" u="none" strike="noStrike" cap="none" baseline="0">
                <a:solidFill>
                  <a:schemeClr val="dk1"/>
                </a:solidFill>
                <a:latin typeface="Trebuchet MS"/>
                <a:ea typeface="Trebuchet MS"/>
                <a:cs typeface="Trebuchet MS"/>
                <a:sym typeface="Trebuchet MS"/>
              </a:defRPr>
            </a:lvl9pPr>
          </a:lstStyle>
          <a:p>
            <a:endParaRPr/>
          </a:p>
        </p:txBody>
      </p:sp>
      <p:sp>
        <p:nvSpPr>
          <p:cNvPr id="7" name="Shape 7"/>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2"/>
              </a:buClr>
              <a:buSzPct val="166666"/>
              <a:buFont typeface="Arial"/>
              <a:buChar char="•"/>
              <a:defRPr sz="3000" b="0" i="0" u="none" strike="noStrike" cap="none" baseline="0">
                <a:solidFill>
                  <a:schemeClr val="dk2"/>
                </a:solidFill>
                <a:latin typeface="Trebuchet MS"/>
                <a:ea typeface="Trebuchet MS"/>
                <a:cs typeface="Trebuchet MS"/>
                <a:sym typeface="Trebuchet MS"/>
              </a:defRPr>
            </a:lvl1pPr>
            <a:lvl2pPr marL="742950" indent="-285750" algn="l" rtl="0">
              <a:spcBef>
                <a:spcPts val="480"/>
              </a:spcBef>
              <a:buClr>
                <a:schemeClr val="dk2"/>
              </a:buClr>
              <a:buSzPct val="100000"/>
              <a:buFont typeface="Courier New"/>
              <a:buChar char="o"/>
              <a:defRPr sz="24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eMRnUIsPMeQ"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www.youtube.com/watch?v=Ne0MYFuINU8" TargetMode="External"/><Relationship Id="rId5" Type="http://schemas.openxmlformats.org/officeDocument/2006/relationships/hyperlink" Target="http://www.youtube.com/watch?v=eM2TM9OPaD4" TargetMode="External"/><Relationship Id="rId4" Type="http://schemas.openxmlformats.org/officeDocument/2006/relationships/hyperlink" Target="http://www.youtube.com/watch?v=4nphf8ajdp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ctrTitle"/>
          </p:nvPr>
        </p:nvSpPr>
        <p:spPr>
          <a:xfrm>
            <a:off x="685800" y="995251"/>
            <a:ext cx="5258700" cy="1544700"/>
          </a:xfrm>
          <a:prstGeom prst="rect">
            <a:avLst/>
          </a:prstGeom>
        </p:spPr>
        <p:txBody>
          <a:bodyPr lIns="91425" tIns="91425" rIns="91425" bIns="91425" anchor="b" anchorCtr="0">
            <a:noAutofit/>
          </a:bodyPr>
          <a:lstStyle/>
          <a:p>
            <a:pPr>
              <a:buNone/>
            </a:pPr>
            <a:r>
              <a:rPr lang="en"/>
              <a:t>The Monkey King</a:t>
            </a:r>
          </a:p>
        </p:txBody>
      </p:sp>
      <p:sp>
        <p:nvSpPr>
          <p:cNvPr id="37" name="Shape 37"/>
          <p:cNvSpPr txBox="1">
            <a:spLocks noGrp="1"/>
          </p:cNvSpPr>
          <p:nvPr>
            <p:ph type="subTitle" idx="1"/>
          </p:nvPr>
        </p:nvSpPr>
        <p:spPr>
          <a:xfrm>
            <a:off x="685800" y="2648555"/>
            <a:ext cx="5258700" cy="1030200"/>
          </a:xfrm>
          <a:prstGeom prst="rect">
            <a:avLst/>
          </a:prstGeom>
        </p:spPr>
        <p:txBody>
          <a:bodyPr lIns="91425" tIns="91425" rIns="91425" bIns="91425" anchor="t" anchorCtr="0">
            <a:noAutofit/>
          </a:bodyPr>
          <a:lstStyle/>
          <a:p>
            <a:pPr>
              <a:buNone/>
            </a:pPr>
            <a:r>
              <a:rPr lang="en"/>
              <a:t>By: Henry Wang 王有元</a:t>
            </a:r>
          </a:p>
        </p:txBody>
      </p:sp>
      <p:sp>
        <p:nvSpPr>
          <p:cNvPr id="38" name="Shape 38"/>
          <p:cNvSpPr/>
          <p:nvPr/>
        </p:nvSpPr>
        <p:spPr>
          <a:xfrm>
            <a:off x="2502796" y="3678755"/>
            <a:ext cx="4138406" cy="2582015"/>
          </a:xfrm>
          <a:prstGeom prst="rect">
            <a:avLst/>
          </a:prstGeom>
          <a:blipFill>
            <a:blip r:embed="rId3"/>
            <a:stretch>
              <a:fillRect/>
            </a:stretch>
          </a:blipFill>
          <a:ln>
            <a:noFill/>
          </a:ln>
        </p:spPr>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Companions</a:t>
            </a:r>
          </a:p>
        </p:txBody>
      </p:sp>
      <p:sp>
        <p:nvSpPr>
          <p:cNvPr id="95" name="Shape 95"/>
          <p:cNvSpPr txBox="1">
            <a:spLocks noGrp="1"/>
          </p:cNvSpPr>
          <p:nvPr>
            <p:ph type="body" idx="1"/>
          </p:nvPr>
        </p:nvSpPr>
        <p:spPr>
          <a:xfrm>
            <a:off x="457200" y="1417637"/>
            <a:ext cx="8229600" cy="4967700"/>
          </a:xfrm>
          <a:prstGeom prst="rect">
            <a:avLst/>
          </a:prstGeom>
        </p:spPr>
        <p:txBody>
          <a:bodyPr lIns="91425" tIns="91425" rIns="91425" bIns="91425" anchor="t" anchorCtr="0">
            <a:noAutofit/>
          </a:bodyPr>
          <a:lstStyle/>
          <a:p>
            <a:pPr marL="457200" lvl="0" indent="-419100" rtl="0">
              <a:buClr>
                <a:schemeClr val="dk2"/>
              </a:buClr>
              <a:buSzPct val="100000"/>
              <a:buFont typeface="Trebuchet MS"/>
              <a:buAutoNum type="arabicPeriod"/>
            </a:pPr>
            <a:r>
              <a:rPr lang="en"/>
              <a:t>Xuanzang- the legendary Buddhist monk who made a pilgrimage to India. Sun Wukong is actually a disciple to Xuanzang. </a:t>
            </a:r>
          </a:p>
          <a:p>
            <a:pPr marL="457200" lvl="0" indent="-419100" rtl="0">
              <a:buClr>
                <a:schemeClr val="dk2"/>
              </a:buClr>
              <a:buSzPct val="100000"/>
              <a:buFont typeface="Trebuchet MS"/>
              <a:buAutoNum type="arabicPeriod"/>
            </a:pPr>
            <a:r>
              <a:rPr lang="en"/>
              <a:t>Zhu Bajie- He had previously held a high position in Heaven but was banished to Earth as a humanoid pig because he flirted with the moon goddess. He is characterised by his appetites. He can be lazy.</a:t>
            </a:r>
          </a:p>
          <a:p>
            <a:pPr marL="457200" lvl="0" indent="-419100" rtl="0">
              <a:buClr>
                <a:schemeClr val="dk2"/>
              </a:buClr>
              <a:buSzPct val="100000"/>
              <a:buFont typeface="Trebuchet MS"/>
              <a:buAutoNum type="arabicPeriod"/>
            </a:pPr>
            <a:r>
              <a:rPr lang="en"/>
              <a:t>Sha Wujing- He had previously been a General in Heaven but was banished for shattering a crystal goblet and sent to earth as a river ogre.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Companions</a:t>
            </a:r>
          </a:p>
        </p:txBody>
      </p:sp>
      <p:sp>
        <p:nvSpPr>
          <p:cNvPr id="101" name="Shape 10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sp>
        <p:nvSpPr>
          <p:cNvPr id="102" name="Shape 102"/>
          <p:cNvSpPr/>
          <p:nvPr/>
        </p:nvSpPr>
        <p:spPr>
          <a:xfrm>
            <a:off x="457200" y="1600200"/>
            <a:ext cx="3634691" cy="2567979"/>
          </a:xfrm>
          <a:prstGeom prst="rect">
            <a:avLst/>
          </a:prstGeom>
          <a:blipFill>
            <a:blip r:embed="rId3"/>
            <a:stretch>
              <a:fillRect/>
            </a:stretch>
          </a:blipFill>
          <a:ln>
            <a:noFill/>
          </a:ln>
        </p:spPr>
      </p:sp>
      <p:sp>
        <p:nvSpPr>
          <p:cNvPr id="103" name="Shape 103"/>
          <p:cNvSpPr/>
          <p:nvPr/>
        </p:nvSpPr>
        <p:spPr>
          <a:xfrm>
            <a:off x="6305550" y="2026650"/>
            <a:ext cx="2381250" cy="4114800"/>
          </a:xfrm>
          <a:prstGeom prst="rect">
            <a:avLst/>
          </a:prstGeom>
          <a:blipFill>
            <a:blip r:embed="rId4"/>
            <a:stretch>
              <a:fillRect/>
            </a:stretch>
          </a:blipFill>
          <a:ln>
            <a:noFill/>
          </a:ln>
        </p:spPr>
      </p:sp>
      <p:sp>
        <p:nvSpPr>
          <p:cNvPr id="104" name="Shape 104"/>
          <p:cNvSpPr/>
          <p:nvPr/>
        </p:nvSpPr>
        <p:spPr>
          <a:xfrm>
            <a:off x="2184100" y="4201415"/>
            <a:ext cx="3752390" cy="2656584"/>
          </a:xfrm>
          <a:prstGeom prst="rect">
            <a:avLst/>
          </a:prstGeom>
          <a:blipFill>
            <a:blip r:embed="rId5"/>
            <a:stretch>
              <a:fillRect/>
            </a:stretch>
          </a:blipFill>
          <a:ln>
            <a:noFill/>
          </a:ln>
        </p:spPr>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Influences</a:t>
            </a:r>
          </a:p>
        </p:txBody>
      </p:sp>
      <p:sp>
        <p:nvSpPr>
          <p:cNvPr id="110" name="Shape 11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	Sun Wukong has had numerous influences across almost every form of media available. His heroics and personality appeal to people of all ages. Many various legends exist in regard to Wukong. Also, many famous Chinese TV shows, books, and movies have been made in his name. In fact, Wukong is so prominent in </a:t>
            </a:r>
            <a:r>
              <a:rPr lang="en" i="1"/>
              <a:t>Journey to the West</a:t>
            </a:r>
            <a:r>
              <a:rPr lang="en"/>
              <a:t>, the famous translation by Arthur Waley is actually named </a:t>
            </a:r>
            <a:r>
              <a:rPr lang="en" i="1"/>
              <a:t>Monkey. </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Dragonball</a:t>
            </a:r>
          </a:p>
        </p:txBody>
      </p:sp>
      <p:sp>
        <p:nvSpPr>
          <p:cNvPr id="116" name="Shape 116"/>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sz="1800"/>
              <a:t>Dragonball is a Japanese TV show depicting the adventures of Son Goku in his quest to find magical spheres that can grant somebody any wish they want. Here are some similarities:</a:t>
            </a:r>
          </a:p>
          <a:p>
            <a:pPr marL="457200" lvl="0" indent="-342900" rtl="0">
              <a:buClr>
                <a:schemeClr val="dk2"/>
              </a:buClr>
              <a:buSzPct val="166666"/>
              <a:buFont typeface="Arial"/>
              <a:buChar char="•"/>
            </a:pPr>
            <a:r>
              <a:rPr lang="en" sz="1800"/>
              <a:t>Goku's design was originally heavily based off of Wukong's. </a:t>
            </a:r>
          </a:p>
          <a:p>
            <a:pPr lvl="0" rtl="0">
              <a:buNone/>
            </a:pPr>
            <a:r>
              <a:rPr lang="en" sz="1800"/>
              <a:t>	It was later changed to a more human-like appearance.</a:t>
            </a:r>
          </a:p>
          <a:p>
            <a:pPr marL="457200" lvl="0" indent="-342900" rtl="0">
              <a:buClr>
                <a:schemeClr val="dk2"/>
              </a:buClr>
              <a:buSzPct val="166666"/>
              <a:buFont typeface="Arial"/>
              <a:buChar char="•"/>
            </a:pPr>
            <a:r>
              <a:rPr lang="en" sz="1800"/>
              <a:t>Goku meets a woman named Bulma in the first episode</a:t>
            </a:r>
          </a:p>
          <a:p>
            <a:pPr marL="457200" lvl="0" indent="0" rtl="0">
              <a:buNone/>
            </a:pPr>
            <a:r>
              <a:rPr lang="en" sz="1800"/>
              <a:t>and actually	accompanies her as a bodyguard. This is extremely similar to how Wukong serves as a pseudo-bodyguard to Xuanzang. </a:t>
            </a:r>
          </a:p>
          <a:p>
            <a:pPr marL="457200" lvl="0" indent="-342900" rtl="0">
              <a:buClr>
                <a:schemeClr val="dk2"/>
              </a:buClr>
              <a:buSzPct val="166666"/>
              <a:buFont typeface="Arial"/>
              <a:buChar char="•"/>
            </a:pPr>
            <a:r>
              <a:rPr lang="en" sz="1800"/>
              <a:t>Along Goku and Bulma's travels, they meet a pig named Oolong. It is most likely that he is based off of Zhu Bajie.</a:t>
            </a:r>
          </a:p>
          <a:p>
            <a:pPr marL="457200" lvl="0" indent="-342900" rtl="0">
              <a:buClr>
                <a:schemeClr val="dk2"/>
              </a:buClr>
              <a:buSzPct val="166666"/>
              <a:buFont typeface="Arial"/>
              <a:buChar char="•"/>
            </a:pPr>
            <a:r>
              <a:rPr lang="en" sz="1800"/>
              <a:t>The last character that joins their gang in the first few sagas is a sand bandit named Yamcha. Notice how he is a character living in the sandy desert. The fourth character to join Wukong's party was Sha Wujing, an ogre that lived at the bottom of a river in the sand. </a:t>
            </a:r>
          </a:p>
          <a:p>
            <a:pPr marL="457200" lvl="0" indent="-342900" rtl="0">
              <a:buClr>
                <a:schemeClr val="dk2"/>
              </a:buClr>
              <a:buSzPct val="166666"/>
              <a:buFont typeface="Arial"/>
              <a:buChar char="•"/>
            </a:pPr>
            <a:r>
              <a:rPr lang="en" sz="1800"/>
              <a:t>Goku also has a "Power Pole" that is directly based off of Wukong's Ruyi Jingu Bang. It has the power to grow and shrink. </a:t>
            </a:r>
          </a:p>
          <a:p>
            <a:endParaRPr lang="en" sz="1800"/>
          </a:p>
          <a:p>
            <a:endParaRPr lang="en" sz="1800"/>
          </a:p>
          <a:p>
            <a:endParaRPr lang="en" sz="1800"/>
          </a:p>
          <a:p>
            <a:endParaRPr lang="en" sz="1800"/>
          </a:p>
        </p:txBody>
      </p:sp>
      <p:sp>
        <p:nvSpPr>
          <p:cNvPr id="117" name="Shape 117"/>
          <p:cNvSpPr/>
          <p:nvPr/>
        </p:nvSpPr>
        <p:spPr>
          <a:xfrm>
            <a:off x="7009984" y="2298260"/>
            <a:ext cx="1715291" cy="1385605"/>
          </a:xfrm>
          <a:prstGeom prst="rect">
            <a:avLst/>
          </a:prstGeom>
          <a:blipFill>
            <a:blip r:embed="rId3"/>
            <a:stretch>
              <a:fillRect/>
            </a:stretch>
          </a:blipFill>
          <a:ln>
            <a:noFill/>
          </a:ln>
        </p:spPr>
      </p:sp>
      <p:sp>
        <p:nvSpPr>
          <p:cNvPr id="118" name="Shape 118"/>
          <p:cNvSpPr/>
          <p:nvPr/>
        </p:nvSpPr>
        <p:spPr>
          <a:xfrm>
            <a:off x="2938175" y="61644"/>
            <a:ext cx="1034286" cy="1684436"/>
          </a:xfrm>
          <a:prstGeom prst="rect">
            <a:avLst/>
          </a:prstGeom>
          <a:blipFill>
            <a:blip r:embed="rId4"/>
            <a:stretch>
              <a:fillRect/>
            </a:stretch>
          </a:blipFill>
          <a:ln>
            <a:noFill/>
          </a:ln>
        </p:spPr>
      </p:sp>
      <p:sp>
        <p:nvSpPr>
          <p:cNvPr id="119" name="Shape 119"/>
          <p:cNvSpPr/>
          <p:nvPr/>
        </p:nvSpPr>
        <p:spPr>
          <a:xfrm>
            <a:off x="4056725" y="97633"/>
            <a:ext cx="1503592" cy="1497008"/>
          </a:xfrm>
          <a:prstGeom prst="rect">
            <a:avLst/>
          </a:prstGeom>
          <a:blipFill>
            <a:blip r:embed="rId5"/>
            <a:stretch>
              <a:fillRect/>
            </a:stretch>
          </a:blipFill>
          <a:ln>
            <a:noFill/>
          </a:ln>
        </p:spPr>
      </p:sp>
      <p:sp>
        <p:nvSpPr>
          <p:cNvPr id="120" name="Shape 120"/>
          <p:cNvSpPr/>
          <p:nvPr/>
        </p:nvSpPr>
        <p:spPr>
          <a:xfrm>
            <a:off x="5685337" y="97633"/>
            <a:ext cx="970337" cy="1497008"/>
          </a:xfrm>
          <a:prstGeom prst="rect">
            <a:avLst/>
          </a:prstGeom>
          <a:blipFill>
            <a:blip r:embed="rId6"/>
            <a:stretch>
              <a:fillRect/>
            </a:stretch>
          </a:blipFill>
          <a:ln>
            <a:noFill/>
          </a:ln>
        </p:spPr>
      </p:sp>
      <p:sp>
        <p:nvSpPr>
          <p:cNvPr id="121" name="Shape 121"/>
          <p:cNvSpPr/>
          <p:nvPr/>
        </p:nvSpPr>
        <p:spPr>
          <a:xfrm>
            <a:off x="6655675" y="35358"/>
            <a:ext cx="2206168" cy="1621559"/>
          </a:xfrm>
          <a:prstGeom prst="rect">
            <a:avLst/>
          </a:prstGeom>
          <a:blipFill>
            <a:blip r:embed="rId7"/>
            <a:stretch>
              <a:fillRect/>
            </a:stretch>
          </a:blipFill>
          <a:ln>
            <a:noFill/>
          </a:ln>
        </p:spPr>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Some key facts</a:t>
            </a:r>
          </a:p>
        </p:txBody>
      </p:sp>
      <p:sp>
        <p:nvSpPr>
          <p:cNvPr id="127" name="Shape 12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2"/>
              </a:buClr>
              <a:buSzPct val="100000"/>
              <a:buFont typeface="Trebuchet MS"/>
              <a:buAutoNum type="arabicPeriod"/>
            </a:pPr>
            <a:r>
              <a:rPr lang="en"/>
              <a:t>Sun Wukong is arguably the most prominent of the main characters in </a:t>
            </a:r>
            <a:r>
              <a:rPr lang="en" i="1"/>
              <a:t>The Journey to the West</a:t>
            </a:r>
            <a:r>
              <a:rPr lang="en"/>
              <a:t>.</a:t>
            </a:r>
          </a:p>
          <a:p>
            <a:pPr marL="457200" lvl="0" indent="-419100" rtl="0">
              <a:buClr>
                <a:schemeClr val="dk2"/>
              </a:buClr>
              <a:buSzPct val="100000"/>
              <a:buFont typeface="Trebuchet MS"/>
              <a:buAutoNum type="arabicPeriod"/>
            </a:pPr>
            <a:r>
              <a:rPr lang="en"/>
              <a:t>Sun Wukong can leap tens of thousands of kilometers in one somersault, can transform each of his 84000 hairs on his body into inanimate objects of living beings, can lift extremely heavy objects, and can control the elements.</a:t>
            </a:r>
          </a:p>
          <a:p>
            <a:pPr marL="457200" lvl="0" indent="-419100">
              <a:buClr>
                <a:schemeClr val="dk2"/>
              </a:buClr>
              <a:buSzPct val="100000"/>
              <a:buFont typeface="Trebuchet MS"/>
              <a:buAutoNum type="arabicPeriod"/>
            </a:pPr>
            <a:r>
              <a:rPr lang="en"/>
              <a:t>Sun Wukong's influences are far-reaching.</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Video</a:t>
            </a:r>
          </a:p>
        </p:txBody>
      </p:sp>
      <p:sp>
        <p:nvSpPr>
          <p:cNvPr id="133" name="Shape 13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Chinese Cartoon "Journey to the West":</a:t>
            </a:r>
          </a:p>
          <a:p>
            <a:endParaRPr lang="en"/>
          </a:p>
          <a:p>
            <a:pPr lvl="0" rtl="0">
              <a:buNone/>
            </a:pPr>
            <a:r>
              <a:rPr lang="en" sz="2400" u="sng">
                <a:solidFill>
                  <a:schemeClr val="hlink"/>
                </a:solidFill>
                <a:latin typeface="Arial"/>
                <a:ea typeface="Arial"/>
                <a:cs typeface="Arial"/>
                <a:sym typeface="Arial"/>
                <a:hlinkClick r:id="rId3"/>
              </a:rPr>
              <a:t>http://www.youtube.com/watch?v=eMRnUIsPMeQ</a:t>
            </a:r>
          </a:p>
          <a:p>
            <a:endParaRPr lang="en" sz="2400" u="sng">
              <a:solidFill>
                <a:schemeClr val="hlink"/>
              </a:solidFill>
              <a:latin typeface="Arial"/>
              <a:ea typeface="Arial"/>
              <a:cs typeface="Arial"/>
              <a:sym typeface="Arial"/>
              <a:hlinkClick r:id="rId3"/>
            </a:endParaRPr>
          </a:p>
          <a:p>
            <a:pPr lvl="0" rtl="0">
              <a:buNone/>
            </a:pPr>
            <a:r>
              <a:rPr lang="en" sz="3600" u="sng">
                <a:solidFill>
                  <a:schemeClr val="hlink"/>
                </a:solidFill>
                <a:latin typeface="Arial"/>
                <a:ea typeface="Arial"/>
                <a:cs typeface="Arial"/>
                <a:sym typeface="Arial"/>
                <a:hlinkClick r:id="rId4"/>
              </a:rPr>
              <a:t>http://www.youtube.com/watch?v=4nphf8ajdpA</a:t>
            </a:r>
          </a:p>
          <a:p>
            <a:endParaRPr lang="en" sz="3600" u="sng">
              <a:solidFill>
                <a:schemeClr val="hlink"/>
              </a:solidFill>
              <a:latin typeface="Arial"/>
              <a:ea typeface="Arial"/>
              <a:cs typeface="Arial"/>
              <a:sym typeface="Arial"/>
              <a:hlinkClick r:id="rId4"/>
            </a:endParaRPr>
          </a:p>
          <a:p>
            <a:pPr lvl="0" rtl="0">
              <a:buNone/>
            </a:pPr>
            <a:r>
              <a:rPr lang="en" sz="2400"/>
              <a:t>"Live Action"- The Monkey King 3D Ft. Donnie Yen</a:t>
            </a:r>
          </a:p>
          <a:p>
            <a:pPr lvl="0" rtl="0">
              <a:buNone/>
            </a:pPr>
            <a:r>
              <a:rPr lang="en" sz="2400" u="sng">
                <a:solidFill>
                  <a:schemeClr val="hlink"/>
                </a:solidFill>
                <a:latin typeface="Arial"/>
                <a:ea typeface="Arial"/>
                <a:cs typeface="Arial"/>
                <a:sym typeface="Arial"/>
                <a:hlinkClick r:id="rId5"/>
              </a:rPr>
              <a:t>http://www.youtube.com/watch?v=eM2TM9OPaD4</a:t>
            </a:r>
          </a:p>
          <a:p>
            <a:endParaRPr lang="en" sz="2400" u="sng">
              <a:solidFill>
                <a:schemeClr val="hlink"/>
              </a:solidFill>
              <a:latin typeface="Arial"/>
              <a:ea typeface="Arial"/>
              <a:cs typeface="Arial"/>
              <a:sym typeface="Arial"/>
              <a:hlinkClick r:id="rId5"/>
            </a:endParaRPr>
          </a:p>
          <a:p>
            <a:pPr>
              <a:buNone/>
            </a:pPr>
            <a:r>
              <a:rPr lang="en" sz="1100" u="sng">
                <a:solidFill>
                  <a:schemeClr val="hlink"/>
                </a:solidFill>
                <a:latin typeface="Arial"/>
                <a:ea typeface="Arial"/>
                <a:cs typeface="Arial"/>
                <a:sym typeface="Arial"/>
                <a:hlinkClick r:id="rId6"/>
              </a:rPr>
              <a:t>http://www.youtube.com/watch?v=Ne0MYFuINU8</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Sun Wukong 孙悟空</a:t>
            </a:r>
          </a:p>
        </p:txBody>
      </p:sp>
      <p:sp>
        <p:nvSpPr>
          <p:cNvPr id="44" name="Shape 44"/>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2"/>
              </a:buClr>
              <a:buSzPct val="166666"/>
              <a:buFont typeface="Arial"/>
              <a:buChar char="•"/>
            </a:pPr>
            <a:r>
              <a:rPr lang="en"/>
              <a:t>Sun Wukong (the Monkey</a:t>
            </a:r>
          </a:p>
          <a:p>
            <a:pPr lvl="0" rtl="0">
              <a:buNone/>
            </a:pPr>
            <a:r>
              <a:rPr lang="en"/>
              <a:t>King) is a fictional figure</a:t>
            </a:r>
          </a:p>
          <a:p>
            <a:pPr lvl="0" rtl="0">
              <a:buNone/>
            </a:pPr>
            <a:r>
              <a:rPr lang="en"/>
              <a:t>in the Chinese novel, </a:t>
            </a:r>
          </a:p>
          <a:p>
            <a:pPr lvl="0" rtl="0">
              <a:buNone/>
            </a:pPr>
            <a:r>
              <a:rPr lang="en" i="1"/>
              <a:t>Journey to the West </a:t>
            </a:r>
            <a:r>
              <a:rPr lang="en"/>
              <a:t>by </a:t>
            </a:r>
          </a:p>
          <a:p>
            <a:pPr lvl="0" rtl="0">
              <a:buNone/>
            </a:pPr>
            <a:r>
              <a:rPr lang="en"/>
              <a:t>Wu Cheng'en. </a:t>
            </a:r>
          </a:p>
          <a:p>
            <a:pPr marL="457200" lvl="0" indent="-419100" rtl="0">
              <a:buClr>
                <a:schemeClr val="dk2"/>
              </a:buClr>
              <a:buSzPct val="166666"/>
              <a:buFont typeface="Arial"/>
              <a:buChar char="•"/>
            </a:pPr>
            <a:r>
              <a:rPr lang="en"/>
              <a:t>The novel itself is one </a:t>
            </a:r>
          </a:p>
          <a:p>
            <a:pPr lvl="0" rtl="0">
              <a:buNone/>
            </a:pPr>
            <a:r>
              <a:rPr lang="en"/>
              <a:t>of the Four Great Classical</a:t>
            </a:r>
          </a:p>
          <a:p>
            <a:pPr lvl="0" rtl="0">
              <a:buNone/>
            </a:pPr>
            <a:r>
              <a:rPr lang="en"/>
              <a:t>Novels of Chinese lit. and</a:t>
            </a:r>
          </a:p>
          <a:p>
            <a:pPr lvl="0">
              <a:buNone/>
            </a:pPr>
            <a:r>
              <a:rPr lang="en"/>
              <a:t>details the fictionalized account of the legendary pilgrimage of Xuanzang to India.</a:t>
            </a:r>
          </a:p>
        </p:txBody>
      </p:sp>
      <p:sp>
        <p:nvSpPr>
          <p:cNvPr id="45" name="Shape 45"/>
          <p:cNvSpPr/>
          <p:nvPr/>
        </p:nvSpPr>
        <p:spPr>
          <a:xfrm>
            <a:off x="5311743" y="1600200"/>
            <a:ext cx="3375057" cy="3878040"/>
          </a:xfrm>
          <a:prstGeom prst="rect">
            <a:avLst/>
          </a:prstGeom>
          <a:blipFill>
            <a:blip r:embed="rId3"/>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Character</a:t>
            </a:r>
          </a:p>
        </p:txBody>
      </p:sp>
      <p:sp>
        <p:nvSpPr>
          <p:cNvPr id="51" name="Shape 5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Sun Wukong is a monkey that has supernatural powers. He rebelled against heaven itself and was imprisoned by Buddha under a mountain.</a:t>
            </a:r>
          </a:p>
          <a:p>
            <a:pPr lvl="0" rtl="0">
              <a:buNone/>
            </a:pPr>
            <a:r>
              <a:rPr lang="en"/>
              <a:t>Sun Wukong is very vain and and assumed that he would be treated like a god in heaven. In reality, he was given lower jobs even though he had amazing supernatural powers. </a:t>
            </a:r>
          </a:p>
          <a:p>
            <a:pPr lvl="0" rtl="0">
              <a:buNone/>
            </a:pPr>
            <a:r>
              <a:rPr lang="en"/>
              <a:t>He is the most intelligent and also the most violent of Xuanzang's disciples. To this day, Wukong is very popular and continues to inspire and delight audiences across the globe.</a:t>
            </a:r>
          </a:p>
        </p:txBody>
      </p:sp>
      <p:sp>
        <p:nvSpPr>
          <p:cNvPr id="52" name="Shape 52"/>
          <p:cNvSpPr/>
          <p:nvPr/>
        </p:nvSpPr>
        <p:spPr>
          <a:xfrm>
            <a:off x="5307403" y="0"/>
            <a:ext cx="1244897" cy="1867346"/>
          </a:xfrm>
          <a:prstGeom prst="rect">
            <a:avLst/>
          </a:prstGeom>
          <a:blipFill>
            <a:blip r:embed="rId3"/>
            <a:stretch>
              <a:fillRect/>
            </a:stretch>
          </a:blipFill>
          <a:ln>
            <a:noFill/>
          </a:ln>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History</a:t>
            </a:r>
          </a:p>
        </p:txBody>
      </p:sp>
      <p:sp>
        <p:nvSpPr>
          <p:cNvPr id="58" name="Shape 58"/>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Sun Wukong was born from a mythical stone located on a mountain in a distant country. He joined a clan of monkeys and earned their respect by discovering the Water Curtain Cave behind a large waterfall. He was named their king but wanted to become immortal. He became the disciple of a Taoist immortal and through his travels, he was able to acquire human speech and manners. He was soon kicked out for showing off.</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History Pt. 2</a:t>
            </a:r>
          </a:p>
        </p:txBody>
      </p:sp>
      <p:sp>
        <p:nvSpPr>
          <p:cNvPr id="64" name="Shape 64"/>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Wukong, in search of a worthy weapon, found the Ruyi Jingu Bang. By defeating the dragon kings, he eventually won the staff and much more. He then made havoc in heaven when he was given lowly jobs. He was captured after teamwork from the greatest deities and was locked into a Crucible of Lao Tzu to be distilled into an elixir. Not only did that and several other execution attempts fail, but he became stronger than ever.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History Pt. 3</a:t>
            </a:r>
          </a:p>
        </p:txBody>
      </p:sp>
      <p:sp>
        <p:nvSpPr>
          <p:cNvPr id="70" name="Shape 7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With all their options exhausted, the authorities appealed to Buddha. He was more than a match for Wukong and the Monkey King was finally imprisoned under a mountain. 500 years later, he was told to serve the pilgrim, Xuanzang, on a quest to retrieve the Buddhist sutras in exchange for his freedom. With other companions, he went through 81 tribulations before finally making it to India and then returning. He is granted Buddhahood for his service and strength.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Powers</a:t>
            </a:r>
          </a:p>
        </p:txBody>
      </p:sp>
      <p:sp>
        <p:nvSpPr>
          <p:cNvPr id="76" name="Shape 76"/>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2"/>
              </a:buClr>
              <a:buSzPct val="166666"/>
              <a:buFont typeface="Arial"/>
              <a:buChar char="•"/>
            </a:pPr>
            <a:r>
              <a:rPr lang="en"/>
              <a:t>Sun Wukong has an immense amount of strength. Able to lift his jin staff (8100 kg).</a:t>
            </a:r>
          </a:p>
          <a:p>
            <a:pPr marL="914400" lvl="1" indent="-381000" rtl="0">
              <a:buClr>
                <a:schemeClr val="dk2"/>
              </a:buClr>
              <a:buSzPct val="80000"/>
              <a:buFont typeface="Courier New"/>
              <a:buChar char="o"/>
            </a:pPr>
            <a:r>
              <a:rPr lang="en"/>
              <a:t>His Ruyi Jingu Bang (jin staff) can change its size, multiply itself, and fight according to whatever its master says. When not in use, Sun Wukong shrinks it down to the size of a needle and keeps it behind his ear.</a:t>
            </a:r>
          </a:p>
          <a:p>
            <a:pPr marL="457200" lvl="0" indent="-419100" rtl="0">
              <a:buClr>
                <a:schemeClr val="dk2"/>
              </a:buClr>
              <a:buSzPct val="166666"/>
              <a:buFont typeface="Arial"/>
              <a:buChar char="•"/>
            </a:pPr>
            <a:r>
              <a:rPr lang="en"/>
              <a:t>He is extremely fast. He can cover 54000 kilometers in just one somersault.</a:t>
            </a:r>
          </a:p>
          <a:p>
            <a:pPr marL="457200" lvl="0" indent="-419100" rtl="0">
              <a:buClr>
                <a:schemeClr val="dk2"/>
              </a:buClr>
              <a:buSzPct val="166666"/>
              <a:buFont typeface="Arial"/>
              <a:buChar char="•"/>
            </a:pPr>
            <a:r>
              <a:rPr lang="en"/>
              <a:t>He has 72 known transformations which range from animals to objects.</a:t>
            </a:r>
          </a:p>
          <a:p>
            <a:pPr marL="914400" lvl="1" indent="-381000" rtl="0">
              <a:buClr>
                <a:schemeClr val="dk2"/>
              </a:buClr>
              <a:buSzPct val="80000"/>
              <a:buFont typeface="Courier New"/>
              <a:buChar char="o"/>
            </a:pPr>
            <a:r>
              <a:rPr lang="en"/>
              <a:t>He does however have trouble transforming into people as his tail cannot transform.</a:t>
            </a:r>
          </a:p>
          <a:p>
            <a:endParaRPr lang="en"/>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endParaRPr/>
          </a:p>
        </p:txBody>
      </p:sp>
      <p:sp>
        <p:nvSpPr>
          <p:cNvPr id="82" name="Shape 82"/>
          <p:cNvSpPr txBox="1">
            <a:spLocks noGrp="1"/>
          </p:cNvSpPr>
          <p:nvPr>
            <p:ph type="body" idx="1"/>
          </p:nvPr>
        </p:nvSpPr>
        <p:spPr>
          <a:xfrm>
            <a:off x="351400" y="1590575"/>
            <a:ext cx="8229600" cy="4967700"/>
          </a:xfrm>
          <a:prstGeom prst="rect">
            <a:avLst/>
          </a:prstGeom>
        </p:spPr>
        <p:txBody>
          <a:bodyPr lIns="91425" tIns="91425" rIns="91425" bIns="91425" anchor="t" anchorCtr="0">
            <a:noAutofit/>
          </a:bodyPr>
          <a:lstStyle/>
          <a:p>
            <a:pPr>
              <a:buNone/>
            </a:pPr>
            <a:r>
              <a:rPr lang="en"/>
              <a:t>
</a:t>
            </a:r>
          </a:p>
        </p:txBody>
      </p:sp>
      <p:sp>
        <p:nvSpPr>
          <p:cNvPr id="83" name="Shape 83"/>
          <p:cNvSpPr/>
          <p:nvPr/>
        </p:nvSpPr>
        <p:spPr>
          <a:xfrm rot="3780">
            <a:off x="1467146" y="1044841"/>
            <a:ext cx="6209707" cy="4768318"/>
          </a:xfrm>
          <a:prstGeom prst="rect">
            <a:avLst/>
          </a:prstGeom>
          <a:blipFill>
            <a:blip r:embed="rId3"/>
            <a:stretch>
              <a:fillRect/>
            </a:stretch>
          </a:blipFill>
          <a:ln>
            <a:noFill/>
          </a:ln>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Powers continued</a:t>
            </a:r>
          </a:p>
        </p:txBody>
      </p:sp>
      <p:sp>
        <p:nvSpPr>
          <p:cNvPr id="89" name="Shape 8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2"/>
              </a:buClr>
              <a:buSzPct val="166666"/>
              <a:buFont typeface="Arial"/>
              <a:buChar char="•"/>
            </a:pPr>
            <a:r>
              <a:rPr lang="en"/>
              <a:t>Wukong is a skilled fighter and can hold his own against the best generals in heaven and also endure the 81 trials he had to face while escorting Xuanzang.</a:t>
            </a:r>
          </a:p>
          <a:p>
            <a:pPr marL="457200" lvl="0" indent="-419100" rtl="0">
              <a:buClr>
                <a:schemeClr val="dk2"/>
              </a:buClr>
              <a:buSzPct val="166666"/>
              <a:buFont typeface="Arial"/>
              <a:buChar char="•"/>
            </a:pPr>
            <a:r>
              <a:rPr lang="en"/>
              <a:t>Each of his hairs possesses unique magical properties- capable of transforming into clones, weapons, animals, or other objects.</a:t>
            </a:r>
          </a:p>
          <a:p>
            <a:pPr marL="457200" lvl="0" indent="-419100">
              <a:buClr>
                <a:schemeClr val="dk2"/>
              </a:buClr>
              <a:buSzPct val="166666"/>
              <a:buFont typeface="Arial"/>
              <a:buChar char="•"/>
            </a:pPr>
            <a:r>
              <a:rPr lang="en"/>
              <a:t>He also knows spells that can command the elements of nature. </a:t>
            </a:r>
          </a:p>
        </p:txBody>
      </p:sp>
    </p:spTree>
  </p:cSld>
  <p:clrMapOvr>
    <a:masterClrMapping/>
  </p:clrMapOvr>
  <p:transition spd="slow">
    <p:cut/>
  </p:transition>
</p:sld>
</file>

<file path=ppt/theme/theme1.xml><?xml version="1.0" encoding="utf-8"?>
<a:theme xmlns:a="http://schemas.openxmlformats.org/drawingml/2006/main">
  <a:themeElements>
    <a:clrScheme name="Custom 424">
      <a:dk1>
        <a:srgbClr val="B0271C"/>
      </a:dk1>
      <a:lt1>
        <a:srgbClr val="FFE8BB"/>
      </a:lt1>
      <a:dk2>
        <a:srgbClr val="374252"/>
      </a:dk2>
      <a:lt2>
        <a:srgbClr val="A5BDC0"/>
      </a:lt2>
      <a:accent1>
        <a:srgbClr val="C0974D"/>
      </a:accent1>
      <a:accent2>
        <a:srgbClr val="E49C5F"/>
      </a:accent2>
      <a:accent3>
        <a:srgbClr val="5D7372"/>
      </a:accent3>
      <a:accent4>
        <a:srgbClr val="B92C00"/>
      </a:accent4>
      <a:accent5>
        <a:srgbClr val="804000"/>
      </a:accent5>
      <a:accent6>
        <a:srgbClr val="A49D80"/>
      </a:accent6>
      <a:hlink>
        <a:srgbClr val="B0271C"/>
      </a:hlink>
      <a:folHlink>
        <a:srgbClr val="5B5F6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833</Words>
  <Application>Microsoft Office PowerPoint</Application>
  <PresentationFormat>On-screen Show (4:3)</PresentationFormat>
  <Paragraphs>66</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
      <vt:lpstr>The Monkey King</vt:lpstr>
      <vt:lpstr>Sun Wukong 孙悟空</vt:lpstr>
      <vt:lpstr>Character</vt:lpstr>
      <vt:lpstr>History</vt:lpstr>
      <vt:lpstr>History Pt. 2</vt:lpstr>
      <vt:lpstr>History Pt. 3</vt:lpstr>
      <vt:lpstr>Powers</vt:lpstr>
      <vt:lpstr>PowerPoint Presentation</vt:lpstr>
      <vt:lpstr>Powers continued</vt:lpstr>
      <vt:lpstr>Companions</vt:lpstr>
      <vt:lpstr>Companions</vt:lpstr>
      <vt:lpstr>Influences</vt:lpstr>
      <vt:lpstr>Dragonball</vt:lpstr>
      <vt:lpstr>Some key facts</vt:lpstr>
      <vt:lpstr>Video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Monkey King</dc:title>
  <dc:creator>LIU, RUZHEN</dc:creator>
  <cp:lastModifiedBy>LIU, RUZHEN</cp:lastModifiedBy>
  <cp:revision>1</cp:revision>
  <dcterms:modified xsi:type="dcterms:W3CDTF">2013-05-16T18:43:51Z</dcterms:modified>
</cp:coreProperties>
</file>