
<file path=[Content_Types].xml><?xml version="1.0" encoding="utf-8"?>
<Types xmlns="http://schemas.openxmlformats.org/package/2006/content-types">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2" d="100"/>
          <a:sy n="82" d="100"/>
        </p:scale>
        <p:origin x="-804" y="-3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85031436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3" name="Shape 1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1" name="Shape 2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8" name="Shape 2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2" name="Shape 2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0" name="Shape 2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4" name="Shape 2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2" name="Shape 2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0" name="Shape 2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7" name="Shape 2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5" name="Shape 2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2" name="Shape 2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Shape 28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9" name="Shape 2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Shape 29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6" name="Shape 2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4" name="Shape 3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Shape 31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2" name="Shape 3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Shape 31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9" name="Shape 3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Shape 32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6" name="Shape 3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Shape 33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3" name="Shape 3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Shape 33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0" name="Shape 3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7" name="Shape 3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4" name="Shape 3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1" name="Shape 3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Shape 36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9" name="Shape 3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Shape 37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6" name="Shape 37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Shape 38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3" name="Shape 3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Shape 38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0" name="Shape 3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8" name="Shape 1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2"/>
        <p:cNvGrpSpPr/>
        <p:nvPr/>
      </p:nvGrpSpPr>
      <p:grpSpPr>
        <a:xfrm>
          <a:off x="0" y="0"/>
          <a:ext cx="0" cy="0"/>
          <a:chOff x="0" y="0"/>
          <a:chExt cx="0" cy="0"/>
        </a:xfrm>
      </p:grpSpPr>
      <p:sp>
        <p:nvSpPr>
          <p:cNvPr id="13" name="Shape 13"/>
          <p:cNvSpPr txBox="1">
            <a:spLocks noGrp="1"/>
          </p:cNvSpPr>
          <p:nvPr>
            <p:ph type="ctrTitle"/>
          </p:nvPr>
        </p:nvSpPr>
        <p:spPr>
          <a:xfrm>
            <a:off x="1997075" y="1461141"/>
            <a:ext cx="6400799" cy="1470000"/>
          </a:xfrm>
          <a:prstGeom prst="rect">
            <a:avLst/>
          </a:prstGeom>
          <a:noFill/>
          <a:ln>
            <a:noFill/>
          </a:ln>
        </p:spPr>
        <p:txBody>
          <a:bodyPr lIns="91425" tIns="91425" rIns="91425" bIns="91425" anchor="b" anchorCtr="0"/>
          <a:lstStyle>
            <a:lvl1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1pPr>
            <a:lvl2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2pPr>
            <a:lvl3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3pPr>
            <a:lvl4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4pPr>
            <a:lvl5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5pPr>
            <a:lvl6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6pPr>
            <a:lvl7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7pPr>
            <a:lvl8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8pPr>
            <a:lvl9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9pPr>
          </a:lstStyle>
          <a:p>
            <a:endParaRPr/>
          </a:p>
        </p:txBody>
      </p:sp>
      <p:sp>
        <p:nvSpPr>
          <p:cNvPr id="14" name="Shape 14"/>
          <p:cNvSpPr txBox="1">
            <a:spLocks noGrp="1"/>
          </p:cNvSpPr>
          <p:nvPr>
            <p:ph type="subTitle" idx="1"/>
          </p:nvPr>
        </p:nvSpPr>
        <p:spPr>
          <a:xfrm>
            <a:off x="1997075" y="3002402"/>
            <a:ext cx="6400799" cy="1162499"/>
          </a:xfrm>
          <a:prstGeom prst="rect">
            <a:avLst/>
          </a:prstGeom>
          <a:noFill/>
          <a:ln>
            <a:noFill/>
          </a:ln>
        </p:spPr>
        <p:txBody>
          <a:bodyPr lIns="91425" tIns="91425" rIns="91425" bIns="91425" anchor="t" anchorCtr="0"/>
          <a:lstStyle>
            <a:lvl1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1pPr>
            <a:lvl2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2pPr>
            <a:lvl3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3pPr>
            <a:lvl4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4pPr>
            <a:lvl5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5pPr>
            <a:lvl6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6pPr>
            <a:lvl7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7pPr>
            <a:lvl8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8pPr>
            <a:lvl9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9pPr>
          </a:lstStyle>
          <a:p>
            <a:endParaRPr/>
          </a:p>
        </p:txBody>
      </p:sp>
      <p:sp>
        <p:nvSpPr>
          <p:cNvPr id="15" name="Shape 15"/>
          <p:cNvSpPr/>
          <p:nvPr/>
        </p:nvSpPr>
        <p:spPr>
          <a:xfrm>
            <a:off x="0" y="0"/>
            <a:ext cx="3135299" cy="6858000"/>
          </a:xfrm>
          <a:prstGeom prst="rect">
            <a:avLst/>
          </a:prstGeom>
          <a:noFill/>
          <a:ln>
            <a:noFill/>
          </a:ln>
        </p:spPr>
        <p:txBody>
          <a:bodyPr lIns="91425" tIns="45700" rIns="91425" bIns="45700" anchor="t" anchorCtr="0">
            <a:noAutofit/>
          </a:bodyPr>
          <a:lstStyle/>
          <a:p>
            <a:endParaRPr/>
          </a:p>
        </p:txBody>
      </p:sp>
      <p:sp>
        <p:nvSpPr>
          <p:cNvPr id="16" name="Shape 16"/>
          <p:cNvSpPr/>
          <p:nvPr/>
        </p:nvSpPr>
        <p:spPr>
          <a:xfrm>
            <a:off x="3175" y="0"/>
            <a:ext cx="635000" cy="8128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17" name="Shape 17"/>
          <p:cNvSpPr/>
          <p:nvPr/>
        </p:nvSpPr>
        <p:spPr>
          <a:xfrm>
            <a:off x="3175" y="2555875"/>
            <a:ext cx="635000" cy="815975"/>
          </a:xfrm>
          <a:custGeom>
            <a:avLst/>
            <a:gdLst/>
            <a:ahLst/>
            <a:cxnLst/>
            <a:rect l="0" t="0" r="0" b="0"/>
            <a:pathLst>
              <a:path w="400" h="514" extrusionOk="0">
                <a:moveTo>
                  <a:pt x="400" y="0"/>
                </a:moveTo>
                <a:lnTo>
                  <a:pt x="0" y="0"/>
                </a:lnTo>
                <a:lnTo>
                  <a:pt x="0" y="514"/>
                </a:lnTo>
                <a:lnTo>
                  <a:pt x="2" y="514"/>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noAutofit/>
          </a:bodyPr>
          <a:lstStyle/>
          <a:p>
            <a:endParaRPr/>
          </a:p>
        </p:txBody>
      </p:sp>
      <p:sp>
        <p:nvSpPr>
          <p:cNvPr id="18" name="Shape 18"/>
          <p:cNvSpPr/>
          <p:nvPr/>
        </p:nvSpPr>
        <p:spPr>
          <a:xfrm>
            <a:off x="3175" y="1743075"/>
            <a:ext cx="635000" cy="8128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
        <p:nvSpPr>
          <p:cNvPr id="19" name="Shape 19"/>
          <p:cNvSpPr/>
          <p:nvPr/>
        </p:nvSpPr>
        <p:spPr>
          <a:xfrm>
            <a:off x="152400" y="1743075"/>
            <a:ext cx="1317625" cy="8128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20" name="Shape 20"/>
          <p:cNvSpPr/>
          <p:nvPr/>
        </p:nvSpPr>
        <p:spPr>
          <a:xfrm>
            <a:off x="152400" y="4302125"/>
            <a:ext cx="1317625" cy="812800"/>
          </a:xfrm>
          <a:custGeom>
            <a:avLst/>
            <a:gdLst/>
            <a:ahLst/>
            <a:cxnLst/>
            <a:rect l="0" t="0" r="0" b="0"/>
            <a:pathLst>
              <a:path w="830" h="512" extrusionOk="0">
                <a:moveTo>
                  <a:pt x="830" y="0"/>
                </a:moveTo>
                <a:lnTo>
                  <a:pt x="398" y="0"/>
                </a:lnTo>
                <a:lnTo>
                  <a:pt x="0" y="512"/>
                </a:lnTo>
                <a:lnTo>
                  <a:pt x="432" y="512"/>
                </a:lnTo>
                <a:lnTo>
                  <a:pt x="83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noAutofit/>
          </a:bodyPr>
          <a:lstStyle/>
          <a:p>
            <a:endParaRPr/>
          </a:p>
        </p:txBody>
      </p:sp>
      <p:sp>
        <p:nvSpPr>
          <p:cNvPr id="21" name="Shape 21"/>
          <p:cNvSpPr/>
          <p:nvPr/>
        </p:nvSpPr>
        <p:spPr>
          <a:xfrm>
            <a:off x="152400" y="3486150"/>
            <a:ext cx="1317625" cy="815975"/>
          </a:xfrm>
          <a:custGeom>
            <a:avLst/>
            <a:gdLst/>
            <a:ahLst/>
            <a:cxnLst/>
            <a:rect l="0" t="0" r="0" b="0"/>
            <a:pathLst>
              <a:path w="830" h="514" extrusionOk="0">
                <a:moveTo>
                  <a:pt x="432" y="0"/>
                </a:moveTo>
                <a:lnTo>
                  <a:pt x="0" y="0"/>
                </a:lnTo>
                <a:lnTo>
                  <a:pt x="398" y="514"/>
                </a:lnTo>
                <a:lnTo>
                  <a:pt x="830" y="514"/>
                </a:lnTo>
                <a:lnTo>
                  <a:pt x="432"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
        <p:nvSpPr>
          <p:cNvPr id="22" name="Shape 22"/>
          <p:cNvSpPr/>
          <p:nvPr/>
        </p:nvSpPr>
        <p:spPr>
          <a:xfrm>
            <a:off x="984250" y="3486150"/>
            <a:ext cx="1322387" cy="815975"/>
          </a:xfrm>
          <a:custGeom>
            <a:avLst/>
            <a:gdLst/>
            <a:ahLst/>
            <a:cxnLst/>
            <a:rect l="0" t="0" r="0" b="0"/>
            <a:pathLst>
              <a:path w="833" h="514" extrusionOk="0">
                <a:moveTo>
                  <a:pt x="399" y="514"/>
                </a:moveTo>
                <a:lnTo>
                  <a:pt x="833" y="514"/>
                </a:lnTo>
                <a:lnTo>
                  <a:pt x="435" y="0"/>
                </a:lnTo>
                <a:lnTo>
                  <a:pt x="0" y="0"/>
                </a:lnTo>
                <a:lnTo>
                  <a:pt x="399" y="514"/>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23" name="Shape 23"/>
          <p:cNvSpPr/>
          <p:nvPr/>
        </p:nvSpPr>
        <p:spPr>
          <a:xfrm>
            <a:off x="3175" y="3486150"/>
            <a:ext cx="635000" cy="815975"/>
          </a:xfrm>
          <a:custGeom>
            <a:avLst/>
            <a:gdLst/>
            <a:ahLst/>
            <a:cxnLst/>
            <a:rect l="0" t="0" r="0" b="0"/>
            <a:pathLst>
              <a:path w="400" h="514" extrusionOk="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24" name="Shape 24"/>
          <p:cNvSpPr/>
          <p:nvPr/>
        </p:nvSpPr>
        <p:spPr>
          <a:xfrm>
            <a:off x="984250" y="6045200"/>
            <a:ext cx="1322387" cy="812800"/>
          </a:xfrm>
          <a:custGeom>
            <a:avLst/>
            <a:gdLst/>
            <a:ahLst/>
            <a:cxnLst/>
            <a:rect l="0" t="0" r="0" b="0"/>
            <a:pathLst>
              <a:path w="833" h="512" extrusionOk="0">
                <a:moveTo>
                  <a:pt x="399" y="0"/>
                </a:moveTo>
                <a:lnTo>
                  <a:pt x="0" y="512"/>
                </a:lnTo>
                <a:lnTo>
                  <a:pt x="435" y="512"/>
                </a:lnTo>
                <a:lnTo>
                  <a:pt x="833" y="0"/>
                </a:lnTo>
                <a:lnTo>
                  <a:pt x="399"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noAutofit/>
          </a:bodyPr>
          <a:lstStyle/>
          <a:p>
            <a:endParaRPr/>
          </a:p>
        </p:txBody>
      </p:sp>
      <p:sp>
        <p:nvSpPr>
          <p:cNvPr id="25" name="Shape 25"/>
          <p:cNvSpPr/>
          <p:nvPr/>
        </p:nvSpPr>
        <p:spPr>
          <a:xfrm>
            <a:off x="984250" y="5232400"/>
            <a:ext cx="1322387" cy="812800"/>
          </a:xfrm>
          <a:custGeom>
            <a:avLst/>
            <a:gdLst/>
            <a:ahLst/>
            <a:cxnLst/>
            <a:rect l="0" t="0" r="0" b="0"/>
            <a:pathLst>
              <a:path w="833" h="512" extrusionOk="0">
                <a:moveTo>
                  <a:pt x="435" y="0"/>
                </a:moveTo>
                <a:lnTo>
                  <a:pt x="0" y="0"/>
                </a:lnTo>
                <a:lnTo>
                  <a:pt x="399" y="512"/>
                </a:lnTo>
                <a:lnTo>
                  <a:pt x="833" y="512"/>
                </a:lnTo>
                <a:lnTo>
                  <a:pt x="435"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
        <p:nvSpPr>
          <p:cNvPr id="26" name="Shape 26"/>
          <p:cNvSpPr/>
          <p:nvPr/>
        </p:nvSpPr>
        <p:spPr>
          <a:xfrm>
            <a:off x="1820863" y="5232400"/>
            <a:ext cx="1317625" cy="812800"/>
          </a:xfrm>
          <a:custGeom>
            <a:avLst/>
            <a:gdLst/>
            <a:ahLst/>
            <a:cxnLst/>
            <a:rect l="0" t="0" r="0" b="0"/>
            <a:pathLst>
              <a:path w="830" h="512" extrusionOk="0">
                <a:moveTo>
                  <a:pt x="434" y="0"/>
                </a:moveTo>
                <a:lnTo>
                  <a:pt x="0" y="0"/>
                </a:lnTo>
                <a:lnTo>
                  <a:pt x="398" y="512"/>
                </a:lnTo>
                <a:lnTo>
                  <a:pt x="830" y="512"/>
                </a:lnTo>
                <a:lnTo>
                  <a:pt x="434"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27" name="Shape 27"/>
          <p:cNvSpPr/>
          <p:nvPr/>
        </p:nvSpPr>
        <p:spPr>
          <a:xfrm>
            <a:off x="3175" y="812800"/>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28" name="Shape 28"/>
          <p:cNvSpPr/>
          <p:nvPr/>
        </p:nvSpPr>
        <p:spPr>
          <a:xfrm>
            <a:off x="152400" y="2555875"/>
            <a:ext cx="1317625" cy="815975"/>
          </a:xfrm>
          <a:custGeom>
            <a:avLst/>
            <a:gdLst/>
            <a:ahLst/>
            <a:cxnLst/>
            <a:rect l="0" t="0" r="0" b="0"/>
            <a:pathLst>
              <a:path w="830" h="514" extrusionOk="0">
                <a:moveTo>
                  <a:pt x="0" y="514"/>
                </a:moveTo>
                <a:lnTo>
                  <a:pt x="432" y="514"/>
                </a:lnTo>
                <a:lnTo>
                  <a:pt x="830" y="0"/>
                </a:lnTo>
                <a:lnTo>
                  <a:pt x="398" y="0"/>
                </a:lnTo>
                <a:lnTo>
                  <a:pt x="0" y="514"/>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29" name="Shape 29"/>
          <p:cNvSpPr/>
          <p:nvPr/>
        </p:nvSpPr>
        <p:spPr>
          <a:xfrm>
            <a:off x="984250" y="4302125"/>
            <a:ext cx="1322387" cy="812800"/>
          </a:xfrm>
          <a:custGeom>
            <a:avLst/>
            <a:gdLst/>
            <a:ahLst/>
            <a:cxnLst/>
            <a:rect l="0" t="0" r="0" b="0"/>
            <a:pathLst>
              <a:path w="833" h="512" extrusionOk="0">
                <a:moveTo>
                  <a:pt x="0" y="512"/>
                </a:moveTo>
                <a:lnTo>
                  <a:pt x="435" y="512"/>
                </a:lnTo>
                <a:lnTo>
                  <a:pt x="833" y="0"/>
                </a:lnTo>
                <a:lnTo>
                  <a:pt x="399" y="0"/>
                </a:lnTo>
                <a:lnTo>
                  <a:pt x="0" y="512"/>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30" name="Shape 30"/>
          <p:cNvSpPr/>
          <p:nvPr/>
        </p:nvSpPr>
        <p:spPr>
          <a:xfrm>
            <a:off x="3175" y="4302125"/>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31" name="Shape 31"/>
          <p:cNvSpPr/>
          <p:nvPr/>
        </p:nvSpPr>
        <p:spPr>
          <a:xfrm>
            <a:off x="1820863" y="6045200"/>
            <a:ext cx="1317625" cy="812800"/>
          </a:xfrm>
          <a:custGeom>
            <a:avLst/>
            <a:gdLst/>
            <a:ahLst/>
            <a:cxnLst/>
            <a:rect l="0" t="0" r="0" b="0"/>
            <a:pathLst>
              <a:path w="830" h="512" extrusionOk="0">
                <a:moveTo>
                  <a:pt x="398" y="0"/>
                </a:moveTo>
                <a:lnTo>
                  <a:pt x="0" y="512"/>
                </a:lnTo>
                <a:lnTo>
                  <a:pt x="434"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32" name="Shape 32"/>
          <p:cNvSpPr/>
          <p:nvPr/>
        </p:nvSpPr>
        <p:spPr>
          <a:xfrm>
            <a:off x="152400" y="6045200"/>
            <a:ext cx="1317625" cy="812800"/>
          </a:xfrm>
          <a:custGeom>
            <a:avLst/>
            <a:gdLst/>
            <a:ahLst/>
            <a:cxnLst/>
            <a:rect l="0" t="0" r="0" b="0"/>
            <a:pathLst>
              <a:path w="830" h="512" extrusionOk="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33" name="Shape 33"/>
          <p:cNvSpPr/>
          <p:nvPr/>
        </p:nvSpPr>
        <p:spPr>
          <a:xfrm>
            <a:off x="3175" y="6045200"/>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noAutofit/>
          </a:bodyPr>
          <a:lstStyle/>
          <a:p>
            <a:endParaRPr/>
          </a:p>
        </p:txBody>
      </p:sp>
      <p:sp>
        <p:nvSpPr>
          <p:cNvPr id="34" name="Shape 34"/>
          <p:cNvSpPr/>
          <p:nvPr/>
        </p:nvSpPr>
        <p:spPr>
          <a:xfrm>
            <a:off x="3175" y="5232400"/>
            <a:ext cx="635000" cy="8128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
        <p:nvSpPr>
          <p:cNvPr id="35" name="Shape 35"/>
          <p:cNvSpPr/>
          <p:nvPr/>
        </p:nvSpPr>
        <p:spPr>
          <a:xfrm>
            <a:off x="152400" y="5232400"/>
            <a:ext cx="1317625" cy="8128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36" name="Shape 36"/>
          <p:cNvSpPr/>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37" name="Shape 37"/>
          <p:cNvSpPr/>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38" name="Shape 38"/>
          <p:cNvSpPr/>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
        <p:nvSpPr>
          <p:cNvPr id="39" name="Shape 39"/>
          <p:cNvSpPr/>
          <p:nvPr/>
        </p:nvSpPr>
        <p:spPr>
          <a:xfrm>
            <a:off x="8397875" y="2689"/>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0090DA"/>
              </a:gs>
              <a:gs pos="54000">
                <a:srgbClr val="0090DA"/>
              </a:gs>
              <a:gs pos="98000">
                <a:srgbClr val="2BC4F3"/>
              </a:gs>
              <a:gs pos="100000">
                <a:srgbClr val="00AEEE"/>
              </a:gs>
            </a:gsLst>
            <a:lin ang="18899999" scaled="0"/>
          </a:gradFill>
          <a:ln>
            <a:noFill/>
          </a:ln>
        </p:spPr>
        <p:txBody>
          <a:bodyPr lIns="91425" tIns="45700" rIns="91425" bIns="45700" anchor="t" anchorCtr="0">
            <a:noAutofit/>
          </a:bodyPr>
          <a:lstStyle/>
          <a:p>
            <a:endParaRPr/>
          </a:p>
        </p:txBody>
      </p:sp>
      <p:sp>
        <p:nvSpPr>
          <p:cNvPr id="40" name="Shape 40"/>
          <p:cNvSpPr/>
          <p:nvPr/>
        </p:nvSpPr>
        <p:spPr>
          <a:xfrm>
            <a:off x="8397875" y="816300"/>
            <a:ext cx="746125" cy="809578"/>
          </a:xfrm>
          <a:custGeom>
            <a:avLst/>
            <a:gdLst/>
            <a:ahLst/>
            <a:cxnLst/>
            <a:rect l="0" t="0" r="0" b="0"/>
            <a:pathLst>
              <a:path w="470" h="602" extrusionOk="0">
                <a:moveTo>
                  <a:pt x="0" y="0"/>
                </a:moveTo>
                <a:lnTo>
                  <a:pt x="470" y="602"/>
                </a:lnTo>
                <a:lnTo>
                  <a:pt x="470" y="0"/>
                </a:lnTo>
                <a:lnTo>
                  <a:pt x="0"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
        <p:nvSpPr>
          <p:cNvPr id="41" name="Shape 41"/>
          <p:cNvSpPr/>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457200" y="274637"/>
            <a:ext cx="6879600" cy="1143000"/>
          </a:xfrm>
          <a:prstGeom prst="rect">
            <a:avLst/>
          </a:prstGeom>
          <a:noFill/>
          <a:ln>
            <a:noFill/>
          </a:ln>
        </p:spPr>
        <p:txBody>
          <a:bodyPr lIns="91425" tIns="91425" rIns="91425" bIns="91425" anchor="b" anchorCtr="0"/>
          <a:lstStyle>
            <a:lvl1pPr rtl="0">
              <a:buNone/>
              <a:defRPr sz="3600"/>
            </a:lvl1pPr>
            <a:lvl2pPr rtl="0">
              <a:buNone/>
              <a:defRPr sz="3600"/>
            </a:lvl2pPr>
            <a:lvl3pPr rtl="0">
              <a:buNone/>
              <a:defRPr sz="3600"/>
            </a:lvl3pPr>
            <a:lvl4pPr rtl="0">
              <a:buNone/>
              <a:defRPr sz="3600"/>
            </a:lvl4pPr>
            <a:lvl5pPr rtl="0">
              <a:buNone/>
              <a:defRPr sz="3600"/>
            </a:lvl5pPr>
            <a:lvl6pPr rtl="0">
              <a:buNone/>
              <a:defRPr sz="3600"/>
            </a:lvl6pPr>
            <a:lvl7pPr rtl="0">
              <a:buNone/>
              <a:defRPr sz="3600"/>
            </a:lvl7pPr>
            <a:lvl8pPr rtl="0">
              <a:buNone/>
              <a:defRPr sz="3600"/>
            </a:lvl8pPr>
            <a:lvl9pPr rtl="0">
              <a:buNone/>
              <a:defRPr sz="3600"/>
            </a:lvl9pPr>
          </a:lstStyle>
          <a:p>
            <a:endParaRPr/>
          </a:p>
        </p:txBody>
      </p:sp>
      <p:sp>
        <p:nvSpPr>
          <p:cNvPr id="44" name="Shape 44"/>
          <p:cNvSpPr txBox="1">
            <a:spLocks noGrp="1"/>
          </p:cNvSpPr>
          <p:nvPr>
            <p:ph type="body" idx="1"/>
          </p:nvPr>
        </p:nvSpPr>
        <p:spPr>
          <a:xfrm>
            <a:off x="457200" y="1600200"/>
            <a:ext cx="8229600" cy="4840199"/>
          </a:xfrm>
          <a:prstGeom prst="rect">
            <a:avLst/>
          </a:prstGeom>
          <a:noFill/>
          <a:ln>
            <a:noFill/>
          </a:ln>
        </p:spPr>
        <p:txBody>
          <a:bodyPr lIns="91425" tIns="91425" rIns="91425" bIns="91425" anchor="t" anchorCtr="0"/>
          <a:lstStyle>
            <a:lvl1pPr marL="342900" indent="-342900" algn="l" rtl="0">
              <a:spcBef>
                <a:spcPts val="0"/>
              </a:spcBef>
              <a:buClr>
                <a:schemeClr val="lt1"/>
              </a:buClr>
              <a:buSzPct val="166666"/>
              <a:buFont typeface="Arial"/>
              <a:buChar char="•"/>
              <a:defRPr sz="3200">
                <a:solidFill>
                  <a:schemeClr val="lt1"/>
                </a:solidFill>
              </a:defRPr>
            </a:lvl1pPr>
            <a:lvl2pPr marL="742950" indent="-285750" algn="l" rtl="0">
              <a:spcBef>
                <a:spcPts val="560"/>
              </a:spcBef>
              <a:buClr>
                <a:schemeClr val="lt1"/>
              </a:buClr>
              <a:buSzPct val="100000"/>
              <a:buFont typeface="Courier New"/>
              <a:buChar char="o"/>
              <a:defRPr sz="2800">
                <a:solidFill>
                  <a:schemeClr val="lt1"/>
                </a:solidFill>
              </a:defRPr>
            </a:lvl2pPr>
            <a:lvl3pPr marL="1143000" indent="-228600" algn="l" rtl="0">
              <a:spcBef>
                <a:spcPts val="480"/>
              </a:spcBef>
              <a:buClr>
                <a:schemeClr val="lt1"/>
              </a:buClr>
              <a:buSzPct val="100000"/>
              <a:buFont typeface="Wingdings"/>
              <a:buChar char="§"/>
              <a:defRPr sz="2400">
                <a:solidFill>
                  <a:schemeClr val="lt1"/>
                </a:solidFill>
              </a:defRPr>
            </a:lvl3pPr>
            <a:lvl4pPr marL="1600200" indent="-228600" algn="l" rtl="0">
              <a:spcBef>
                <a:spcPts val="400"/>
              </a:spcBef>
              <a:buClr>
                <a:schemeClr val="lt1"/>
              </a:buClr>
              <a:buSzPct val="166666"/>
              <a:buFont typeface="Arial"/>
              <a:buChar char="•"/>
              <a:defRPr sz="2000">
                <a:solidFill>
                  <a:schemeClr val="lt1"/>
                </a:solidFill>
              </a:defRPr>
            </a:lvl4pPr>
            <a:lvl5pPr marL="2057400" indent="-228600" algn="l" rtl="0">
              <a:spcBef>
                <a:spcPts val="400"/>
              </a:spcBef>
              <a:buClr>
                <a:schemeClr val="lt1"/>
              </a:buClr>
              <a:buSzPct val="100000"/>
              <a:buFont typeface="Courier New"/>
              <a:buChar char="o"/>
              <a:defRPr sz="2000">
                <a:solidFill>
                  <a:schemeClr val="lt1"/>
                </a:solidFill>
              </a:defRPr>
            </a:lvl5pPr>
            <a:lvl6pPr marL="2514600" indent="-228600" algn="l" rtl="0">
              <a:spcBef>
                <a:spcPts val="400"/>
              </a:spcBef>
              <a:buClr>
                <a:schemeClr val="lt1"/>
              </a:buClr>
              <a:buSzPct val="100000"/>
              <a:buFont typeface="Wingdings"/>
              <a:buChar char="§"/>
              <a:defRPr sz="2000">
                <a:solidFill>
                  <a:schemeClr val="lt1"/>
                </a:solidFill>
              </a:defRPr>
            </a:lvl6pPr>
            <a:lvl7pPr marL="2971800" indent="-228600" algn="l" rtl="0">
              <a:spcBef>
                <a:spcPts val="400"/>
              </a:spcBef>
              <a:buClr>
                <a:schemeClr val="lt1"/>
              </a:buClr>
              <a:buSzPct val="166666"/>
              <a:buFont typeface="Arial"/>
              <a:buChar char="•"/>
              <a:defRPr sz="2000">
                <a:solidFill>
                  <a:schemeClr val="lt1"/>
                </a:solidFill>
              </a:defRPr>
            </a:lvl7pPr>
            <a:lvl8pPr marL="3429000" indent="-228600" algn="l" rtl="0">
              <a:spcBef>
                <a:spcPts val="400"/>
              </a:spcBef>
              <a:buClr>
                <a:schemeClr val="lt1"/>
              </a:buClr>
              <a:buSzPct val="100000"/>
              <a:buFont typeface="Courier New"/>
              <a:buChar char="o"/>
              <a:defRPr sz="2000" baseline="0">
                <a:solidFill>
                  <a:schemeClr val="lt1"/>
                </a:solidFill>
              </a:defRPr>
            </a:lvl8pPr>
            <a:lvl9pPr marL="3886200" indent="-228600" algn="l" rtl="0">
              <a:spcBef>
                <a:spcPts val="400"/>
              </a:spcBef>
              <a:buClr>
                <a:schemeClr val="lt1"/>
              </a:buClr>
              <a:buSzPct val="100000"/>
              <a:buFont typeface="Wingdings"/>
              <a:buChar char="§"/>
              <a:defRPr sz="2000" baseline="0">
                <a:solidFill>
                  <a:schemeClr val="lt1"/>
                </a:solidFill>
              </a:defRPr>
            </a:lvl9pPr>
          </a:lstStyle>
          <a:p>
            <a:endParaRPr/>
          </a:p>
        </p:txBody>
      </p:sp>
      <p:sp>
        <p:nvSpPr>
          <p:cNvPr id="45" name="Shape 45"/>
          <p:cNvSpPr/>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46" name="Shape 46"/>
          <p:cNvSpPr/>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47" name="Shape 47"/>
          <p:cNvSpPr/>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
        <p:nvSpPr>
          <p:cNvPr id="48" name="Shape 48"/>
          <p:cNvSpPr/>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7"/>
            <a:ext cx="6879600" cy="1143000"/>
          </a:xfrm>
          <a:prstGeom prst="rect">
            <a:avLst/>
          </a:prstGeom>
          <a:noFill/>
          <a:ln>
            <a:noFill/>
          </a:ln>
        </p:spPr>
        <p:txBody>
          <a:bodyPr lIns="91425" tIns="91425" rIns="91425" bIns="91425" anchor="b" anchorCtr="0"/>
          <a:lstStyle>
            <a:lvl1pPr algn="l" rtl="0">
              <a:spcBef>
                <a:spcPts val="0"/>
              </a:spcBef>
              <a:buClr>
                <a:schemeClr val="lt1"/>
              </a:buClr>
              <a:buSzPct val="100000"/>
              <a:buNone/>
              <a:defRPr sz="3600">
                <a:solidFill>
                  <a:schemeClr val="lt1"/>
                </a:solidFill>
              </a:defRPr>
            </a:lvl1pPr>
            <a:lvl2pPr algn="l" rtl="0">
              <a:spcBef>
                <a:spcPts val="0"/>
              </a:spcBef>
              <a:buClr>
                <a:schemeClr val="lt1"/>
              </a:buClr>
              <a:buSzPct val="100000"/>
              <a:buNone/>
              <a:defRPr sz="3600">
                <a:solidFill>
                  <a:schemeClr val="lt1"/>
                </a:solidFill>
              </a:defRPr>
            </a:lvl2pPr>
            <a:lvl3pPr algn="l" rtl="0">
              <a:spcBef>
                <a:spcPts val="0"/>
              </a:spcBef>
              <a:buClr>
                <a:schemeClr val="lt1"/>
              </a:buClr>
              <a:buSzPct val="100000"/>
              <a:buNone/>
              <a:defRPr sz="3600">
                <a:solidFill>
                  <a:schemeClr val="lt1"/>
                </a:solidFill>
              </a:defRPr>
            </a:lvl3pPr>
            <a:lvl4pPr algn="l" rtl="0">
              <a:spcBef>
                <a:spcPts val="0"/>
              </a:spcBef>
              <a:buClr>
                <a:schemeClr val="lt1"/>
              </a:buClr>
              <a:buSzPct val="100000"/>
              <a:buNone/>
              <a:defRPr sz="3600">
                <a:solidFill>
                  <a:schemeClr val="lt1"/>
                </a:solidFill>
              </a:defRPr>
            </a:lvl4pPr>
            <a:lvl5pPr algn="l" rtl="0">
              <a:spcBef>
                <a:spcPts val="0"/>
              </a:spcBef>
              <a:buClr>
                <a:schemeClr val="lt1"/>
              </a:buClr>
              <a:buSzPct val="100000"/>
              <a:buNone/>
              <a:defRPr sz="3600">
                <a:solidFill>
                  <a:schemeClr val="lt1"/>
                </a:solidFill>
              </a:defRPr>
            </a:lvl5pPr>
            <a:lvl6pPr algn="l" rtl="0">
              <a:spcBef>
                <a:spcPts val="0"/>
              </a:spcBef>
              <a:buClr>
                <a:schemeClr val="lt1"/>
              </a:buClr>
              <a:buSzPct val="100000"/>
              <a:buNone/>
              <a:defRPr sz="3600">
                <a:solidFill>
                  <a:schemeClr val="lt1"/>
                </a:solidFill>
              </a:defRPr>
            </a:lvl6pPr>
            <a:lvl7pPr algn="l" rtl="0">
              <a:spcBef>
                <a:spcPts val="0"/>
              </a:spcBef>
              <a:buClr>
                <a:schemeClr val="lt1"/>
              </a:buClr>
              <a:buSzPct val="100000"/>
              <a:buNone/>
              <a:defRPr sz="3600">
                <a:solidFill>
                  <a:schemeClr val="lt1"/>
                </a:solidFill>
              </a:defRPr>
            </a:lvl7pPr>
            <a:lvl8pPr algn="l" rtl="0">
              <a:spcBef>
                <a:spcPts val="0"/>
              </a:spcBef>
              <a:buClr>
                <a:schemeClr val="lt1"/>
              </a:buClr>
              <a:buSzPct val="100000"/>
              <a:buNone/>
              <a:defRPr sz="3600">
                <a:solidFill>
                  <a:schemeClr val="lt1"/>
                </a:solidFill>
              </a:defRPr>
            </a:lvl8pPr>
            <a:lvl9pPr algn="l" rtl="0">
              <a:spcBef>
                <a:spcPts val="0"/>
              </a:spcBef>
              <a:buClr>
                <a:schemeClr val="lt1"/>
              </a:buClr>
              <a:buSzPct val="100000"/>
              <a:buNone/>
              <a:defRPr sz="3600">
                <a:solidFill>
                  <a:schemeClr val="lt1"/>
                </a:solidFill>
              </a:defRPr>
            </a:lvl9pPr>
          </a:lstStyle>
          <a:p>
            <a:endParaRPr/>
          </a:p>
        </p:txBody>
      </p:sp>
      <p:sp>
        <p:nvSpPr>
          <p:cNvPr id="51" name="Shape 51"/>
          <p:cNvSpPr txBox="1">
            <a:spLocks noGrp="1"/>
          </p:cNvSpPr>
          <p:nvPr>
            <p:ph type="body" idx="1"/>
          </p:nvPr>
        </p:nvSpPr>
        <p:spPr>
          <a:xfrm>
            <a:off x="457200" y="160020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
        <p:nvSpPr>
          <p:cNvPr id="52" name="Shape 52"/>
          <p:cNvSpPr txBox="1">
            <a:spLocks noGrp="1"/>
          </p:cNvSpPr>
          <p:nvPr>
            <p:ph type="body" idx="2"/>
          </p:nvPr>
        </p:nvSpPr>
        <p:spPr>
          <a:xfrm>
            <a:off x="4648200" y="160020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
        <p:nvSpPr>
          <p:cNvPr id="53" name="Shape 53"/>
          <p:cNvSpPr/>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54" name="Shape 54"/>
          <p:cNvSpPr/>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55" name="Shape 55"/>
          <p:cNvSpPr/>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
        <p:nvSpPr>
          <p:cNvPr id="56" name="Shape 56"/>
          <p:cNvSpPr/>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4637"/>
            <a:ext cx="6879600" cy="1143000"/>
          </a:xfrm>
          <a:prstGeom prst="rect">
            <a:avLst/>
          </a:prstGeom>
          <a:noFill/>
          <a:ln>
            <a:noFill/>
          </a:ln>
        </p:spPr>
        <p:txBody>
          <a:bodyPr lIns="91425" tIns="91425" rIns="91425" bIns="91425" anchor="b" anchorCtr="0"/>
          <a:lstStyle>
            <a:lvl1pPr algn="l" rtl="0">
              <a:spcBef>
                <a:spcPts val="0"/>
              </a:spcBef>
              <a:buClr>
                <a:schemeClr val="lt1"/>
              </a:buClr>
              <a:buSzPct val="100000"/>
              <a:buNone/>
              <a:defRPr sz="3600">
                <a:solidFill>
                  <a:schemeClr val="lt1"/>
                </a:solidFill>
              </a:defRPr>
            </a:lvl1pPr>
            <a:lvl2pPr algn="l" rtl="0">
              <a:spcBef>
                <a:spcPts val="0"/>
              </a:spcBef>
              <a:buClr>
                <a:schemeClr val="lt1"/>
              </a:buClr>
              <a:buSzPct val="100000"/>
              <a:buNone/>
              <a:defRPr sz="3600">
                <a:solidFill>
                  <a:schemeClr val="lt1"/>
                </a:solidFill>
              </a:defRPr>
            </a:lvl2pPr>
            <a:lvl3pPr algn="l" rtl="0">
              <a:spcBef>
                <a:spcPts val="0"/>
              </a:spcBef>
              <a:buClr>
                <a:schemeClr val="lt1"/>
              </a:buClr>
              <a:buSzPct val="100000"/>
              <a:buNone/>
              <a:defRPr sz="3600">
                <a:solidFill>
                  <a:schemeClr val="lt1"/>
                </a:solidFill>
              </a:defRPr>
            </a:lvl3pPr>
            <a:lvl4pPr algn="l" rtl="0">
              <a:spcBef>
                <a:spcPts val="0"/>
              </a:spcBef>
              <a:buClr>
                <a:schemeClr val="lt1"/>
              </a:buClr>
              <a:buSzPct val="100000"/>
              <a:buNone/>
              <a:defRPr sz="3600">
                <a:solidFill>
                  <a:schemeClr val="lt1"/>
                </a:solidFill>
              </a:defRPr>
            </a:lvl4pPr>
            <a:lvl5pPr algn="l" rtl="0">
              <a:spcBef>
                <a:spcPts val="0"/>
              </a:spcBef>
              <a:buClr>
                <a:schemeClr val="lt1"/>
              </a:buClr>
              <a:buSzPct val="100000"/>
              <a:buNone/>
              <a:defRPr sz="3600">
                <a:solidFill>
                  <a:schemeClr val="lt1"/>
                </a:solidFill>
              </a:defRPr>
            </a:lvl5pPr>
            <a:lvl6pPr algn="l" rtl="0">
              <a:spcBef>
                <a:spcPts val="0"/>
              </a:spcBef>
              <a:buClr>
                <a:schemeClr val="lt1"/>
              </a:buClr>
              <a:buSzPct val="100000"/>
              <a:buNone/>
              <a:defRPr sz="3600">
                <a:solidFill>
                  <a:schemeClr val="lt1"/>
                </a:solidFill>
              </a:defRPr>
            </a:lvl6pPr>
            <a:lvl7pPr algn="l" rtl="0">
              <a:spcBef>
                <a:spcPts val="0"/>
              </a:spcBef>
              <a:buClr>
                <a:schemeClr val="lt1"/>
              </a:buClr>
              <a:buSzPct val="100000"/>
              <a:buNone/>
              <a:defRPr sz="3600">
                <a:solidFill>
                  <a:schemeClr val="lt1"/>
                </a:solidFill>
              </a:defRPr>
            </a:lvl7pPr>
            <a:lvl8pPr algn="l" rtl="0">
              <a:spcBef>
                <a:spcPts val="0"/>
              </a:spcBef>
              <a:buClr>
                <a:schemeClr val="lt1"/>
              </a:buClr>
              <a:buSzPct val="100000"/>
              <a:buNone/>
              <a:defRPr sz="3600">
                <a:solidFill>
                  <a:schemeClr val="lt1"/>
                </a:solidFill>
              </a:defRPr>
            </a:lvl8pPr>
            <a:lvl9pPr algn="l" rtl="0">
              <a:spcBef>
                <a:spcPts val="0"/>
              </a:spcBef>
              <a:buClr>
                <a:schemeClr val="lt1"/>
              </a:buClr>
              <a:buSzPct val="100000"/>
              <a:buNone/>
              <a:defRPr sz="3600">
                <a:solidFill>
                  <a:schemeClr val="lt1"/>
                </a:solidFill>
              </a:defRPr>
            </a:lvl9pPr>
          </a:lstStyle>
          <a:p>
            <a:endParaRPr/>
          </a:p>
        </p:txBody>
      </p:sp>
      <p:sp>
        <p:nvSpPr>
          <p:cNvPr id="59" name="Shape 59"/>
          <p:cNvSpPr/>
          <p:nvPr/>
        </p:nvSpPr>
        <p:spPr>
          <a:xfrm>
            <a:off x="3175" y="3486150"/>
            <a:ext cx="635000" cy="815975"/>
          </a:xfrm>
          <a:custGeom>
            <a:avLst/>
            <a:gdLst/>
            <a:ahLst/>
            <a:cxnLst/>
            <a:rect l="0" t="0" r="0" b="0"/>
            <a:pathLst>
              <a:path w="400" h="514" extrusionOk="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60" name="Shape 60"/>
          <p:cNvSpPr/>
          <p:nvPr/>
        </p:nvSpPr>
        <p:spPr>
          <a:xfrm>
            <a:off x="3175" y="4302125"/>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61" name="Shape 61"/>
          <p:cNvSpPr/>
          <p:nvPr/>
        </p:nvSpPr>
        <p:spPr>
          <a:xfrm>
            <a:off x="152400" y="6045200"/>
            <a:ext cx="1317625" cy="812800"/>
          </a:xfrm>
          <a:custGeom>
            <a:avLst/>
            <a:gdLst/>
            <a:ahLst/>
            <a:cxnLst/>
            <a:rect l="0" t="0" r="0" b="0"/>
            <a:pathLst>
              <a:path w="830" h="512" extrusionOk="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62" name="Shape 62"/>
          <p:cNvSpPr/>
          <p:nvPr/>
        </p:nvSpPr>
        <p:spPr>
          <a:xfrm>
            <a:off x="152400" y="5232400"/>
            <a:ext cx="1317625" cy="8128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63" name="Shape 63"/>
          <p:cNvSpPr/>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64" name="Shape 64"/>
          <p:cNvSpPr/>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65" name="Shape 65"/>
          <p:cNvSpPr/>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
        <p:nvSpPr>
          <p:cNvPr id="66" name="Shape 66"/>
          <p:cNvSpPr/>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1574800" y="4427537"/>
            <a:ext cx="5486399" cy="684300"/>
          </a:xfrm>
          <a:prstGeom prst="rect">
            <a:avLst/>
          </a:prstGeom>
          <a:noFill/>
          <a:ln>
            <a:noFill/>
          </a:ln>
        </p:spPr>
        <p:txBody>
          <a:bodyPr lIns="91425" tIns="91425" rIns="91425" bIns="91425" anchor="t" anchorCtr="0"/>
          <a:lstStyle>
            <a:lvl1pPr marL="0" indent="114300" algn="ctr" rtl="0">
              <a:buSzPct val="100000"/>
              <a:buNone/>
              <a:defRPr sz="1800"/>
            </a:lvl1pPr>
            <a:lvl2pPr marL="0" indent="114300" algn="ctr" rtl="0">
              <a:buSzPct val="100000"/>
              <a:buNone/>
              <a:defRPr sz="1800"/>
            </a:lvl2pPr>
            <a:lvl3pPr marL="0" indent="114300" algn="ctr" rtl="0">
              <a:buSzPct val="100000"/>
              <a:buNone/>
              <a:defRPr sz="1800"/>
            </a:lvl3pPr>
            <a:lvl4pPr marL="0" indent="114300" algn="ctr" rtl="0">
              <a:buSzPct val="100000"/>
              <a:buNone/>
              <a:defRPr sz="1800"/>
            </a:lvl4pPr>
            <a:lvl5pPr marL="0" indent="114300" algn="ctr" rtl="0">
              <a:buSzPct val="100000"/>
              <a:buNone/>
              <a:defRPr sz="1800"/>
            </a:lvl5pPr>
            <a:lvl6pPr marL="0" indent="114300" algn="ctr" rtl="0">
              <a:buSzPct val="100000"/>
              <a:buNone/>
              <a:defRPr sz="1800"/>
            </a:lvl6pPr>
            <a:lvl7pPr marL="0" indent="114300" algn="ctr" rtl="0">
              <a:buSzPct val="100000"/>
              <a:buNone/>
              <a:defRPr sz="1800"/>
            </a:lvl7pPr>
            <a:lvl8pPr marL="0" indent="114300" algn="ctr" rtl="0">
              <a:buSzPct val="100000"/>
              <a:buNone/>
              <a:defRPr sz="1800"/>
            </a:lvl8pPr>
            <a:lvl9pPr marL="0" indent="114300" algn="ctr" rtl="0">
              <a:buSzPct val="100000"/>
              <a:buNone/>
              <a:defRPr sz="1800"/>
            </a:lvl9pPr>
          </a:lstStyle>
          <a:p>
            <a:endParaRPr/>
          </a:p>
        </p:txBody>
      </p:sp>
      <p:sp>
        <p:nvSpPr>
          <p:cNvPr id="69" name="Shape 69"/>
          <p:cNvSpPr/>
          <p:nvPr/>
        </p:nvSpPr>
        <p:spPr>
          <a:xfrm>
            <a:off x="3175" y="3486150"/>
            <a:ext cx="635000" cy="815975"/>
          </a:xfrm>
          <a:custGeom>
            <a:avLst/>
            <a:gdLst/>
            <a:ahLst/>
            <a:cxnLst/>
            <a:rect l="0" t="0" r="0" b="0"/>
            <a:pathLst>
              <a:path w="400" h="514" extrusionOk="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70" name="Shape 70"/>
          <p:cNvSpPr/>
          <p:nvPr/>
        </p:nvSpPr>
        <p:spPr>
          <a:xfrm>
            <a:off x="3175" y="4302125"/>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71" name="Shape 71"/>
          <p:cNvSpPr/>
          <p:nvPr/>
        </p:nvSpPr>
        <p:spPr>
          <a:xfrm>
            <a:off x="152400" y="6045200"/>
            <a:ext cx="1317625" cy="812800"/>
          </a:xfrm>
          <a:custGeom>
            <a:avLst/>
            <a:gdLst/>
            <a:ahLst/>
            <a:cxnLst/>
            <a:rect l="0" t="0" r="0" b="0"/>
            <a:pathLst>
              <a:path w="830" h="512" extrusionOk="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noAutofit/>
          </a:bodyPr>
          <a:lstStyle/>
          <a:p>
            <a:endParaRPr/>
          </a:p>
        </p:txBody>
      </p:sp>
      <p:sp>
        <p:nvSpPr>
          <p:cNvPr id="72" name="Shape 72"/>
          <p:cNvSpPr/>
          <p:nvPr/>
        </p:nvSpPr>
        <p:spPr>
          <a:xfrm>
            <a:off x="152400" y="5232400"/>
            <a:ext cx="1317625" cy="8128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noAutofit/>
          </a:bodyPr>
          <a:lstStyle/>
          <a:p>
            <a:endParaRPr/>
          </a:p>
        </p:txBody>
      </p:sp>
      <p:sp>
        <p:nvSpPr>
          <p:cNvPr id="73" name="Shape 73"/>
          <p:cNvSpPr/>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74" name="Shape 74"/>
          <p:cNvSpPr/>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noAutofit/>
          </a:bodyPr>
          <a:lstStyle/>
          <a:p>
            <a:endParaRPr/>
          </a:p>
        </p:txBody>
      </p:sp>
      <p:sp>
        <p:nvSpPr>
          <p:cNvPr id="75" name="Shape 75"/>
          <p:cNvSpPr/>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
        <p:nvSpPr>
          <p:cNvPr id="76" name="Shape 76"/>
          <p:cNvSpPr/>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noAutofit/>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2890DA"/>
            </a:gs>
            <a:gs pos="100000">
              <a:schemeClr val="dk2"/>
            </a:gs>
          </a:gsLst>
          <a:path path="circle">
            <a:fillToRect t="100000" r="100000"/>
          </a:path>
          <a:tileRect l="-100000" b="-100000"/>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6879600" cy="1143000"/>
          </a:xfrm>
          <a:prstGeom prst="rect">
            <a:avLst/>
          </a:prstGeom>
          <a:noFill/>
          <a:ln>
            <a:noFill/>
          </a:ln>
        </p:spPr>
        <p:txBody>
          <a:bodyPr lIns="91425" tIns="91425" rIns="91425" bIns="91425" anchor="b" anchorCtr="0"/>
          <a:lstStyle>
            <a:lvl1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1pPr>
            <a:lvl2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2pPr>
            <a:lvl3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3pPr>
            <a:lvl4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4pPr>
            <a:lvl5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5pPr>
            <a:lvl6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6pPr>
            <a:lvl7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7pPr>
            <a:lvl8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8pPr>
            <a:lvl9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lt1"/>
              </a:buClr>
              <a:buSzPct val="166666"/>
              <a:buFont typeface="Arial"/>
              <a:buChar char="•"/>
              <a:defRPr sz="3200" b="0" i="0" u="none" strike="noStrike" cap="none" baseline="0">
                <a:solidFill>
                  <a:schemeClr val="lt1"/>
                </a:solidFill>
                <a:latin typeface="Arial"/>
                <a:ea typeface="Arial"/>
                <a:cs typeface="Arial"/>
                <a:sym typeface="Arial"/>
              </a:defRPr>
            </a:lvl1pPr>
            <a:lvl2pPr marL="742950" indent="-285750" algn="l" rtl="0">
              <a:spcBef>
                <a:spcPts val="560"/>
              </a:spcBef>
              <a:buClr>
                <a:schemeClr val="lt1"/>
              </a:buClr>
              <a:buSzPct val="100000"/>
              <a:buFont typeface="Courier New"/>
              <a:buChar char="o"/>
              <a:defRPr sz="2800" b="0" i="0" u="none" strike="noStrike" cap="none" baseline="0">
                <a:solidFill>
                  <a:schemeClr val="lt1"/>
                </a:solidFill>
                <a:latin typeface="Arial"/>
                <a:ea typeface="Arial"/>
                <a:cs typeface="Arial"/>
                <a:sym typeface="Arial"/>
              </a:defRPr>
            </a:lvl2pPr>
            <a:lvl3pPr marL="1143000" indent="-228600" algn="l" rtl="0">
              <a:spcBef>
                <a:spcPts val="480"/>
              </a:spcBef>
              <a:buClr>
                <a:schemeClr val="lt1"/>
              </a:buClr>
              <a:buSzPct val="100000"/>
              <a:buFont typeface="Wingdings"/>
              <a:buChar char="§"/>
              <a:defRPr sz="2400" b="0" i="0" u="none" strike="noStrike" cap="none" baseline="0">
                <a:solidFill>
                  <a:schemeClr val="lt1"/>
                </a:solidFill>
                <a:latin typeface="Arial"/>
                <a:ea typeface="Arial"/>
                <a:cs typeface="Arial"/>
                <a:sym typeface="Arial"/>
              </a:defRPr>
            </a:lvl3pPr>
            <a:lvl4pPr marL="1600200" indent="-228600" algn="l" rtl="0">
              <a:spcBef>
                <a:spcPts val="400"/>
              </a:spcBef>
              <a:buClr>
                <a:schemeClr val="lt1"/>
              </a:buClr>
              <a:buSzPct val="166666"/>
              <a:buFont typeface="Arial"/>
              <a:buChar char="•"/>
              <a:defRPr sz="2000" b="0" i="0" u="none" strike="noStrike" cap="none" baseline="0">
                <a:solidFill>
                  <a:schemeClr val="lt1"/>
                </a:solidFill>
                <a:latin typeface="Arial"/>
                <a:ea typeface="Arial"/>
                <a:cs typeface="Arial"/>
                <a:sym typeface="Arial"/>
              </a:defRPr>
            </a:lvl4pPr>
            <a:lvl5pPr marL="2057400" indent="-228600" algn="l" rtl="0">
              <a:spcBef>
                <a:spcPts val="400"/>
              </a:spcBef>
              <a:buClr>
                <a:schemeClr val="lt1"/>
              </a:buClr>
              <a:buSzPct val="100000"/>
              <a:buFont typeface="Courier New"/>
              <a:buChar char="o"/>
              <a:defRPr sz="2000" b="0" i="0" u="none" strike="noStrike" cap="none" baseline="0">
                <a:solidFill>
                  <a:schemeClr val="lt1"/>
                </a:solidFill>
                <a:latin typeface="Arial"/>
                <a:ea typeface="Arial"/>
                <a:cs typeface="Arial"/>
                <a:sym typeface="Arial"/>
              </a:defRPr>
            </a:lvl5pPr>
            <a:lvl6pPr marL="2514600" indent="-228600" algn="l" rtl="0">
              <a:spcBef>
                <a:spcPts val="400"/>
              </a:spcBef>
              <a:buClr>
                <a:schemeClr val="lt1"/>
              </a:buClr>
              <a:buSzPct val="100000"/>
              <a:buFont typeface="Wingdings"/>
              <a:buChar char="§"/>
              <a:defRPr sz="2000" b="0" i="0" u="none" strike="noStrike" cap="none" baseline="0">
                <a:solidFill>
                  <a:schemeClr val="lt1"/>
                </a:solidFill>
                <a:latin typeface="Arial"/>
                <a:ea typeface="Arial"/>
                <a:cs typeface="Arial"/>
                <a:sym typeface="Arial"/>
              </a:defRPr>
            </a:lvl6pPr>
            <a:lvl7pPr marL="2971800" indent="-228600" algn="l" rtl="0">
              <a:spcBef>
                <a:spcPts val="400"/>
              </a:spcBef>
              <a:buClr>
                <a:schemeClr val="lt1"/>
              </a:buClr>
              <a:buSzPct val="166666"/>
              <a:buFont typeface="Arial"/>
              <a:buChar char="•"/>
              <a:defRPr sz="2000" b="0" i="0" u="none" strike="noStrike" cap="none" baseline="0">
                <a:solidFill>
                  <a:schemeClr val="lt1"/>
                </a:solidFill>
                <a:latin typeface="Arial"/>
                <a:ea typeface="Arial"/>
                <a:cs typeface="Arial"/>
                <a:sym typeface="Arial"/>
              </a:defRPr>
            </a:lvl7pPr>
            <a:lvl8pPr marL="3429000" indent="-228600" algn="l" rtl="0">
              <a:spcBef>
                <a:spcPts val="400"/>
              </a:spcBef>
              <a:buClr>
                <a:schemeClr val="lt1"/>
              </a:buClr>
              <a:buSzPct val="100000"/>
              <a:buFont typeface="Courier New"/>
              <a:buChar char="o"/>
              <a:defRPr sz="2000" b="0" i="0" u="none" strike="noStrike" cap="none" baseline="0">
                <a:solidFill>
                  <a:schemeClr val="lt1"/>
                </a:solidFill>
                <a:latin typeface="Arial"/>
                <a:ea typeface="Arial"/>
                <a:cs typeface="Arial"/>
                <a:sym typeface="Arial"/>
              </a:defRPr>
            </a:lvl8pPr>
            <a:lvl9pPr marL="3886200" indent="-228600" algn="l" rtl="0">
              <a:spcBef>
                <a:spcPts val="400"/>
              </a:spcBef>
              <a:buClr>
                <a:schemeClr val="lt1"/>
              </a:buClr>
              <a:buSzPct val="100000"/>
              <a:buFont typeface="Wingdings"/>
              <a:buChar char="§"/>
              <a:defRPr sz="2000" b="0" i="0" u="none" strike="noStrike" cap="none" baseline="0">
                <a:solidFill>
                  <a:schemeClr val="lt1"/>
                </a:solidFill>
                <a:latin typeface="Arial"/>
                <a:ea typeface="Arial"/>
                <a:cs typeface="Arial"/>
                <a:sym typeface="Arial"/>
              </a:defRPr>
            </a:lvl9pPr>
          </a:lstStyle>
          <a:p>
            <a:endParaRPr/>
          </a:p>
        </p:txBody>
      </p:sp>
      <p:sp>
        <p:nvSpPr>
          <p:cNvPr id="7" name="Shape 7"/>
          <p:cNvSpPr/>
          <p:nvPr/>
        </p:nvSpPr>
        <p:spPr>
          <a:xfrm>
            <a:off x="0" y="0"/>
            <a:ext cx="3135299" cy="6858000"/>
          </a:xfrm>
          <a:prstGeom prst="rect">
            <a:avLst/>
          </a:prstGeom>
          <a:noFill/>
          <a:ln>
            <a:noFill/>
          </a:ln>
        </p:spPr>
        <p:txBody>
          <a:bodyPr lIns="91425" tIns="45700" rIns="91425" bIns="45700" anchor="t" anchorCtr="0">
            <a:noAutofit/>
          </a:bodyPr>
          <a:lstStyle/>
          <a:p>
            <a:endParaRPr/>
          </a:p>
        </p:txBody>
      </p:sp>
      <p:sp>
        <p:nvSpPr>
          <p:cNvPr id="8" name="Shape 8"/>
          <p:cNvSpPr/>
          <p:nvPr/>
        </p:nvSpPr>
        <p:spPr>
          <a:xfrm>
            <a:off x="3175" y="6045200"/>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noAutofit/>
          </a:bodyPr>
          <a:lstStyle/>
          <a:p>
            <a:endParaRPr/>
          </a:p>
        </p:txBody>
      </p:sp>
      <p:sp>
        <p:nvSpPr>
          <p:cNvPr id="9" name="Shape 9"/>
          <p:cNvSpPr/>
          <p:nvPr/>
        </p:nvSpPr>
        <p:spPr>
          <a:xfrm>
            <a:off x="3175" y="5232400"/>
            <a:ext cx="635000" cy="8128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
        <p:nvSpPr>
          <p:cNvPr id="10" name="Shape 10"/>
          <p:cNvSpPr/>
          <p:nvPr/>
        </p:nvSpPr>
        <p:spPr>
          <a:xfrm>
            <a:off x="8397875" y="2689"/>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0090DA"/>
              </a:gs>
              <a:gs pos="54000">
                <a:srgbClr val="0090DA"/>
              </a:gs>
              <a:gs pos="98000">
                <a:srgbClr val="2BC4F3"/>
              </a:gs>
              <a:gs pos="100000">
                <a:srgbClr val="00AEEE"/>
              </a:gs>
            </a:gsLst>
            <a:lin ang="18899999" scaled="0"/>
          </a:gradFill>
          <a:ln>
            <a:noFill/>
          </a:ln>
        </p:spPr>
        <p:txBody>
          <a:bodyPr lIns="91425" tIns="45700" rIns="91425" bIns="45700" anchor="t" anchorCtr="0">
            <a:noAutofit/>
          </a:bodyPr>
          <a:lstStyle/>
          <a:p>
            <a:endParaRPr/>
          </a:p>
        </p:txBody>
      </p:sp>
      <p:sp>
        <p:nvSpPr>
          <p:cNvPr id="11" name="Shape 11"/>
          <p:cNvSpPr/>
          <p:nvPr/>
        </p:nvSpPr>
        <p:spPr>
          <a:xfrm>
            <a:off x="8397875" y="816300"/>
            <a:ext cx="746125" cy="809578"/>
          </a:xfrm>
          <a:custGeom>
            <a:avLst/>
            <a:gdLst/>
            <a:ahLst/>
            <a:cxnLst/>
            <a:rect l="0" t="0" r="0" b="0"/>
            <a:pathLst>
              <a:path w="470" h="602" extrusionOk="0">
                <a:moveTo>
                  <a:pt x="0" y="0"/>
                </a:moveTo>
                <a:lnTo>
                  <a:pt x="470" y="602"/>
                </a:lnTo>
                <a:lnTo>
                  <a:pt x="470" y="0"/>
                </a:lnTo>
                <a:lnTo>
                  <a:pt x="0"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noAutofit/>
          </a:body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5.jpg"/></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27.jpg"/></Relationships>
</file>

<file path=ppt/slides/_rels/slide2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29.jpg"/></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cia.gov/cia/publications/factbook/rankorder/2147rank.html" TargetMode="External"/><Relationship Id="rId7"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gif"/><Relationship Id="rId5" Type="http://schemas.openxmlformats.org/officeDocument/2006/relationships/hyperlink" Target="http://www.enchantedlearning.com/usa/" TargetMode="External"/><Relationship Id="rId4" Type="http://schemas.openxmlformats.org/officeDocument/2006/relationships/hyperlink" Target="http://www.enchantedlearning.com/school/Canada/"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37.jpg"/></Relationships>
</file>

<file path=ppt/slides/_rels/slide3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40.xml"/><Relationship Id="rId1" Type="http://schemas.openxmlformats.org/officeDocument/2006/relationships/slideLayout" Target="../slideLayouts/slideLayout6.xml"/><Relationship Id="rId4" Type="http://schemas.openxmlformats.org/officeDocument/2006/relationships/image" Target="../media/image46.jpg"/></Relationships>
</file>

<file path=ppt/slides/_rels/slide41.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78"/>
        <p:cNvGrpSpPr/>
        <p:nvPr/>
      </p:nvGrpSpPr>
      <p:grpSpPr>
        <a:xfrm>
          <a:off x="0" y="0"/>
          <a:ext cx="0" cy="0"/>
          <a:chOff x="0" y="0"/>
          <a:chExt cx="0" cy="0"/>
        </a:xfrm>
      </p:grpSpPr>
      <p:sp>
        <p:nvSpPr>
          <p:cNvPr id="79" name="Shape 79"/>
          <p:cNvSpPr txBox="1">
            <a:spLocks noGrp="1"/>
          </p:cNvSpPr>
          <p:nvPr>
            <p:ph type="ctrTitle"/>
          </p:nvPr>
        </p:nvSpPr>
        <p:spPr>
          <a:xfrm>
            <a:off x="1099000" y="67377"/>
            <a:ext cx="6400799" cy="2280600"/>
          </a:xfrm>
          <a:prstGeom prst="rect">
            <a:avLst/>
          </a:prstGeom>
        </p:spPr>
        <p:txBody>
          <a:bodyPr lIns="91425" tIns="91425" rIns="91425" bIns="91425" anchor="b" anchorCtr="0">
            <a:noAutofit/>
          </a:bodyPr>
          <a:lstStyle/>
          <a:p>
            <a:pPr>
              <a:buNone/>
            </a:pPr>
            <a:r>
              <a:rPr lang="en">
                <a:latin typeface="Syncopate"/>
                <a:ea typeface="Syncopate"/>
                <a:cs typeface="Syncopate"/>
                <a:sym typeface="Syncopate"/>
              </a:rPr>
              <a:t>Top 40 places to visit in china</a:t>
            </a:r>
          </a:p>
        </p:txBody>
      </p:sp>
      <p:sp>
        <p:nvSpPr>
          <p:cNvPr id="80" name="Shape 80"/>
          <p:cNvSpPr txBox="1">
            <a:spLocks noGrp="1"/>
          </p:cNvSpPr>
          <p:nvPr>
            <p:ph type="subTitle" idx="1"/>
          </p:nvPr>
        </p:nvSpPr>
        <p:spPr>
          <a:xfrm>
            <a:off x="1635500" y="2290927"/>
            <a:ext cx="6400799" cy="1162499"/>
          </a:xfrm>
          <a:prstGeom prst="rect">
            <a:avLst/>
          </a:prstGeom>
        </p:spPr>
        <p:txBody>
          <a:bodyPr lIns="91425" tIns="91425" rIns="91425" bIns="91425" anchor="t" anchorCtr="0">
            <a:noAutofit/>
          </a:bodyPr>
          <a:lstStyle/>
          <a:p>
            <a:pPr lvl="0" rtl="0">
              <a:lnSpc>
                <a:spcPct val="115000"/>
              </a:lnSpc>
              <a:buNone/>
            </a:pPr>
            <a:r>
              <a:rPr lang="en" sz="4800" dirty="0" smtClean="0"/>
              <a:t>40</a:t>
            </a:r>
            <a:r>
              <a:rPr lang="zh-CN" altLang="en-US" sz="4800" smtClean="0"/>
              <a:t>个最好的景点</a:t>
            </a:r>
            <a:r>
              <a:rPr lang="en" sz="4800" smtClean="0"/>
              <a:t> </a:t>
            </a:r>
            <a:endParaRPr lang="en" sz="4800"/>
          </a:p>
          <a:p>
            <a:endParaRPr lang="en" sz="4800" dirty="0"/>
          </a:p>
        </p:txBody>
      </p:sp>
      <p:sp>
        <p:nvSpPr>
          <p:cNvPr id="81" name="Shape 81"/>
          <p:cNvSpPr txBox="1"/>
          <p:nvPr/>
        </p:nvSpPr>
        <p:spPr>
          <a:xfrm>
            <a:off x="3300700" y="5621700"/>
            <a:ext cx="5458499" cy="804600"/>
          </a:xfrm>
          <a:prstGeom prst="rect">
            <a:avLst/>
          </a:prstGeom>
          <a:noFill/>
        </p:spPr>
        <p:txBody>
          <a:bodyPr lIns="91425" tIns="91425" rIns="91425" bIns="91425" anchor="t" anchorCtr="0">
            <a:noAutofit/>
          </a:bodyPr>
          <a:lstStyle/>
          <a:p>
            <a:pPr lvl="0" rtl="0">
              <a:buNone/>
            </a:pPr>
            <a:r>
              <a:rPr lang="en" sz="2400">
                <a:solidFill>
                  <a:srgbClr val="FFFFFF"/>
                </a:solidFill>
                <a:latin typeface="Syncopate"/>
                <a:ea typeface="Syncopate"/>
                <a:cs typeface="Syncopate"/>
                <a:sym typeface="Syncopate"/>
              </a:rPr>
              <a:t>Made by Lalania Pum</a:t>
            </a:r>
          </a:p>
          <a:p>
            <a:pPr lvl="0" rtl="0">
              <a:buNone/>
            </a:pPr>
            <a:r>
              <a:rPr lang="en" sz="2400">
                <a:solidFill>
                  <a:srgbClr val="FFFFFF"/>
                </a:solidFill>
                <a:latin typeface="Syncopate"/>
                <a:ea typeface="Syncopate"/>
                <a:cs typeface="Syncopate"/>
                <a:sym typeface="Syncopate"/>
              </a:rPr>
              <a:t> </a:t>
            </a:r>
            <a:r>
              <a:rPr lang="en" sz="3000">
                <a:solidFill>
                  <a:srgbClr val="FFFFFF"/>
                </a:solidFill>
                <a:latin typeface="Syncopate"/>
                <a:ea typeface="Syncopate"/>
                <a:cs typeface="Syncopate"/>
                <a:sym typeface="Syncopate"/>
              </a:rPr>
              <a:t>庞 兰</a:t>
            </a:r>
          </a:p>
          <a:p>
            <a:endParaRPr lang="en" sz="3000">
              <a:solidFill>
                <a:srgbClr val="FFFFFF"/>
              </a:solidFill>
              <a:latin typeface="Syncopate"/>
              <a:ea typeface="Syncopate"/>
              <a:cs typeface="Syncopate"/>
              <a:sym typeface="Syncopate"/>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43"/>
        <p:cNvGrpSpPr/>
        <p:nvPr/>
      </p:nvGrpSpPr>
      <p:grpSpPr>
        <a:xfrm>
          <a:off x="0" y="0"/>
          <a:ext cx="0" cy="0"/>
          <a:chOff x="0" y="0"/>
          <a:chExt cx="0" cy="0"/>
        </a:xfrm>
      </p:grpSpPr>
      <p:sp>
        <p:nvSpPr>
          <p:cNvPr id="144" name="Shape 144"/>
          <p:cNvSpPr txBox="1"/>
          <p:nvPr/>
        </p:nvSpPr>
        <p:spPr>
          <a:xfrm>
            <a:off x="104975" y="233275"/>
            <a:ext cx="7674299" cy="13413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3000">
                <a:solidFill>
                  <a:srgbClr val="FFFFFF"/>
                </a:solidFill>
                <a:latin typeface="Syncopate"/>
                <a:ea typeface="Syncopate"/>
                <a:cs typeface="Syncopate"/>
                <a:sym typeface="Syncopate"/>
              </a:rPr>
              <a:t>Guangxi: Yangshuo : 广西阳朔</a:t>
            </a:r>
          </a:p>
          <a:p>
            <a:endParaRPr lang="en" sz="3000">
              <a:solidFill>
                <a:srgbClr val="FFFFFF"/>
              </a:solidFill>
              <a:latin typeface="Syncopate"/>
              <a:ea typeface="Syncopate"/>
              <a:cs typeface="Syncopate"/>
              <a:sym typeface="Syncopate"/>
            </a:endParaRPr>
          </a:p>
        </p:txBody>
      </p:sp>
      <p:sp>
        <p:nvSpPr>
          <p:cNvPr id="145" name="Shape 145"/>
          <p:cNvSpPr txBox="1"/>
          <p:nvPr/>
        </p:nvSpPr>
        <p:spPr>
          <a:xfrm>
            <a:off x="174950" y="1166350"/>
            <a:ext cx="8280899" cy="21459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When locals long for views at China's most scenic hills and rivers, they book a bamboo boat cruise in Yangshuo. The riverside town in southern China is most famous for its karst hills and traditional fishing-village lifestyle. Most travelers reach Yangshuo from Guilin. Buses bound for Yangshuo leave every 15 minutes from Guilin Bus Station on Zhongshan Lu and Guilin South Railway Station. The journey takes around 90 minutes.</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Fare: $2.41 USD Per person </a:t>
            </a:r>
          </a:p>
        </p:txBody>
      </p:sp>
      <p:sp>
        <p:nvSpPr>
          <p:cNvPr id="146" name="Shape 146"/>
          <p:cNvSpPr/>
          <p:nvPr/>
        </p:nvSpPr>
        <p:spPr>
          <a:xfrm>
            <a:off x="1600200" y="3313410"/>
            <a:ext cx="5156324" cy="3438065"/>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6"/>
                                        </p:tgtEl>
                                        <p:attrNameLst>
                                          <p:attrName>style.visibility</p:attrName>
                                        </p:attrNameLst>
                                      </p:cBhvr>
                                      <p:to>
                                        <p:strVal val="visible"/>
                                      </p:to>
                                    </p:set>
                                    <p:animEffect transition="in" filter="fade">
                                      <p:cBhvr>
                                        <p:cTn id="7" dur="25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50"/>
        <p:cNvGrpSpPr/>
        <p:nvPr/>
      </p:nvGrpSpPr>
      <p:grpSpPr>
        <a:xfrm>
          <a:off x="0" y="0"/>
          <a:ext cx="0" cy="0"/>
          <a:chOff x="0" y="0"/>
          <a:chExt cx="0" cy="0"/>
        </a:xfrm>
      </p:grpSpPr>
      <p:sp>
        <p:nvSpPr>
          <p:cNvPr id="151" name="Shape 151"/>
          <p:cNvSpPr txBox="1"/>
          <p:nvPr/>
        </p:nvSpPr>
        <p:spPr>
          <a:xfrm>
            <a:off x="151625" y="163275"/>
            <a:ext cx="8164200" cy="12422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Guizhou: Huangguoshu Waterfall : 贵州黄果树瀑布</a:t>
            </a:r>
          </a:p>
          <a:p>
            <a:endParaRPr lang="en" sz="2400">
              <a:solidFill>
                <a:srgbClr val="FFFFFF"/>
              </a:solidFill>
              <a:latin typeface="Syncopate"/>
              <a:ea typeface="Syncopate"/>
              <a:cs typeface="Syncopate"/>
              <a:sym typeface="Syncopate"/>
            </a:endParaRPr>
          </a:p>
        </p:txBody>
      </p:sp>
      <p:sp>
        <p:nvSpPr>
          <p:cNvPr id="152" name="Shape 152"/>
          <p:cNvSpPr txBox="1"/>
          <p:nvPr/>
        </p:nvSpPr>
        <p:spPr>
          <a:xfrm>
            <a:off x="70000" y="1405575"/>
            <a:ext cx="8770799" cy="13646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The highest waterfall in Asia, majestic Huangguoshu "Yellow Fruit Tree" Waterfall plunges a dramatic 77.8 meters across a 101-meter-wide span. The best time to visit Huangguoshu waterfall is between 六月至八月</a:t>
            </a:r>
          </a:p>
          <a:p>
            <a:pPr>
              <a:buNone/>
            </a:pPr>
            <a:r>
              <a:rPr lang="en">
                <a:solidFill>
                  <a:srgbClr val="FFFFFF"/>
                </a:solidFill>
                <a:latin typeface="Syncopate"/>
                <a:ea typeface="Syncopate"/>
                <a:cs typeface="Syncopate"/>
                <a:sym typeface="Syncopate"/>
              </a:rPr>
              <a:t>Admission fee: $28.96 UsD between 3月,1-10月 and $25.75 USD between 11月1日至二月28号</a:t>
            </a:r>
          </a:p>
        </p:txBody>
      </p:sp>
      <p:sp>
        <p:nvSpPr>
          <p:cNvPr id="153" name="Shape 153"/>
          <p:cNvSpPr/>
          <p:nvPr/>
        </p:nvSpPr>
        <p:spPr>
          <a:xfrm>
            <a:off x="437392" y="2770275"/>
            <a:ext cx="8036014" cy="4018007"/>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25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57"/>
        <p:cNvGrpSpPr/>
        <p:nvPr/>
      </p:nvGrpSpPr>
      <p:grpSpPr>
        <a:xfrm>
          <a:off x="0" y="0"/>
          <a:ext cx="0" cy="0"/>
          <a:chOff x="0" y="0"/>
          <a:chExt cx="0" cy="0"/>
        </a:xfrm>
      </p:grpSpPr>
      <p:sp>
        <p:nvSpPr>
          <p:cNvPr id="158" name="Shape 158"/>
          <p:cNvSpPr txBox="1"/>
          <p:nvPr/>
        </p:nvSpPr>
        <p:spPr>
          <a:xfrm>
            <a:off x="174950" y="209950"/>
            <a:ext cx="8741699" cy="11079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Hainan: Guanyin Statue : 海南南山海上观音像</a:t>
            </a:r>
          </a:p>
          <a:p>
            <a:endParaRPr lang="en" sz="2400">
              <a:solidFill>
                <a:srgbClr val="FFFFFF"/>
              </a:solidFill>
              <a:latin typeface="Syncopate"/>
              <a:ea typeface="Syncopate"/>
              <a:cs typeface="Syncopate"/>
              <a:sym typeface="Syncopate"/>
            </a:endParaRPr>
          </a:p>
        </p:txBody>
      </p:sp>
      <p:sp>
        <p:nvSpPr>
          <p:cNvPr id="159" name="Shape 159"/>
          <p:cNvSpPr txBox="1"/>
          <p:nvPr/>
        </p:nvSpPr>
        <p:spPr>
          <a:xfrm>
            <a:off x="244925" y="1131325"/>
            <a:ext cx="8385900" cy="19478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The story goes that the three-sided statue faces mainland China, Taiwan and the rest of the South China Sea -- meaning that the bodhisattva blesses not only China, but the whole world.</a:t>
            </a:r>
          </a:p>
          <a:p>
            <a:pPr lvl="0" rtl="0">
              <a:lnSpc>
                <a:spcPct val="115000"/>
              </a:lnSpc>
              <a:buNone/>
            </a:pPr>
            <a:r>
              <a:rPr lang="en">
                <a:solidFill>
                  <a:srgbClr val="FFFFFF"/>
                </a:solidFill>
                <a:latin typeface="Syncopate"/>
                <a:ea typeface="Syncopate"/>
                <a:cs typeface="Syncopate"/>
                <a:sym typeface="Syncopate"/>
              </a:rPr>
              <a:t>At 108 meters tall, the figure was raised and enshrined in 2005 and is one of the tallest statues on the planet.</a:t>
            </a:r>
          </a:p>
          <a:p>
            <a:endParaRPr lang="en">
              <a:solidFill>
                <a:srgbClr val="FFFFFF"/>
              </a:solidFill>
              <a:latin typeface="Syncopate"/>
              <a:ea typeface="Syncopate"/>
              <a:cs typeface="Syncopate"/>
              <a:sym typeface="Syncopate"/>
            </a:endParaRPr>
          </a:p>
          <a:p>
            <a:pPr lvl="0" rtl="0">
              <a:lnSpc>
                <a:spcPct val="115000"/>
              </a:lnSpc>
              <a:buNone/>
            </a:pPr>
            <a:r>
              <a:rPr lang="en">
                <a:solidFill>
                  <a:srgbClr val="FFFFFF"/>
                </a:solidFill>
                <a:latin typeface="Syncopate"/>
                <a:ea typeface="Syncopate"/>
                <a:cs typeface="Syncopate"/>
                <a:sym typeface="Syncopate"/>
              </a:rPr>
              <a:t>Admission fee: $24.14 USD</a:t>
            </a:r>
          </a:p>
          <a:p>
            <a:endParaRPr lang="en">
              <a:solidFill>
                <a:srgbClr val="FFFFFF"/>
              </a:solidFill>
              <a:latin typeface="Syncopate"/>
              <a:ea typeface="Syncopate"/>
              <a:cs typeface="Syncopate"/>
              <a:sym typeface="Syncopate"/>
            </a:endParaRPr>
          </a:p>
          <a:p>
            <a:endParaRPr lang="en">
              <a:solidFill>
                <a:srgbClr val="FFFFFF"/>
              </a:solidFill>
              <a:latin typeface="Syncopate"/>
              <a:ea typeface="Syncopate"/>
              <a:cs typeface="Syncopate"/>
              <a:sym typeface="Syncopate"/>
            </a:endParaRPr>
          </a:p>
        </p:txBody>
      </p:sp>
      <p:sp>
        <p:nvSpPr>
          <p:cNvPr id="160" name="Shape 160"/>
          <p:cNvSpPr/>
          <p:nvPr/>
        </p:nvSpPr>
        <p:spPr>
          <a:xfrm>
            <a:off x="1556465" y="2934470"/>
            <a:ext cx="5762819" cy="3841879"/>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0"/>
                                        </p:tgtEl>
                                        <p:attrNameLst>
                                          <p:attrName>style.visibility</p:attrName>
                                        </p:attrNameLst>
                                      </p:cBhvr>
                                      <p:to>
                                        <p:strVal val="visible"/>
                                      </p:to>
                                    </p:set>
                                    <p:animEffect transition="in" filter="fade">
                                      <p:cBhvr>
                                        <p:cTn id="7" dur="10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64"/>
        <p:cNvGrpSpPr/>
        <p:nvPr/>
      </p:nvGrpSpPr>
      <p:grpSpPr>
        <a:xfrm>
          <a:off x="0" y="0"/>
          <a:ext cx="0" cy="0"/>
          <a:chOff x="0" y="0"/>
          <a:chExt cx="0" cy="0"/>
        </a:xfrm>
      </p:grpSpPr>
      <p:sp>
        <p:nvSpPr>
          <p:cNvPr id="165" name="Shape 165"/>
          <p:cNvSpPr txBox="1"/>
          <p:nvPr/>
        </p:nvSpPr>
        <p:spPr>
          <a:xfrm>
            <a:off x="195225" y="195225"/>
            <a:ext cx="8122499" cy="8826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Hainan: Yalong Bay : 海南省亚龙湾</a:t>
            </a:r>
          </a:p>
          <a:p>
            <a:endParaRPr lang="en" sz="2400">
              <a:solidFill>
                <a:srgbClr val="FFFFFF"/>
              </a:solidFill>
              <a:latin typeface="Syncopate"/>
              <a:ea typeface="Syncopate"/>
              <a:cs typeface="Syncopate"/>
              <a:sym typeface="Syncopate"/>
            </a:endParaRPr>
          </a:p>
        </p:txBody>
      </p:sp>
      <p:sp>
        <p:nvSpPr>
          <p:cNvPr id="166" name="Shape 166"/>
          <p:cNvSpPr txBox="1"/>
          <p:nvPr/>
        </p:nvSpPr>
        <p:spPr>
          <a:xfrm>
            <a:off x="220675" y="1383475"/>
            <a:ext cx="8343300" cy="17655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The 7.5-kilometer crescent beach is the most popular and developed stretch of Hainan’s southern coastline. The beach is also a haven for watersport warriors, including surfers who sometimes ride uncrowded waves all day.</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free ~</a:t>
            </a:r>
          </a:p>
        </p:txBody>
      </p:sp>
      <p:sp>
        <p:nvSpPr>
          <p:cNvPr id="167" name="Shape 167"/>
          <p:cNvSpPr/>
          <p:nvPr/>
        </p:nvSpPr>
        <p:spPr>
          <a:xfrm>
            <a:off x="0" y="3148975"/>
            <a:ext cx="4248150" cy="2876550"/>
          </a:xfrm>
          <a:prstGeom prst="rect">
            <a:avLst/>
          </a:prstGeom>
          <a:blipFill>
            <a:blip r:embed="rId3"/>
            <a:stretch>
              <a:fillRect/>
            </a:stretch>
          </a:blipFill>
          <a:ln>
            <a:noFill/>
          </a:ln>
        </p:spPr>
      </p:sp>
      <p:sp>
        <p:nvSpPr>
          <p:cNvPr id="168" name="Shape 168"/>
          <p:cNvSpPr/>
          <p:nvPr/>
        </p:nvSpPr>
        <p:spPr>
          <a:xfrm>
            <a:off x="4540250" y="4039175"/>
            <a:ext cx="4286250" cy="2667000"/>
          </a:xfrm>
          <a:prstGeom prst="rect">
            <a:avLst/>
          </a:prstGeom>
          <a:blipFill>
            <a:blip r:embed="rId4"/>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7"/>
                                        </p:tgtEl>
                                        <p:attrNameLst>
                                          <p:attrName>style.visibility</p:attrName>
                                        </p:attrNameLst>
                                      </p:cBhvr>
                                      <p:to>
                                        <p:strVal val="visible"/>
                                      </p:to>
                                    </p:set>
                                    <p:animEffect transition="in" filter="fade">
                                      <p:cBhvr>
                                        <p:cTn id="7" dur="2500"/>
                                        <p:tgtEl>
                                          <p:spTgt spid="16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8"/>
                                        </p:tgtEl>
                                        <p:attrNameLst>
                                          <p:attrName>style.visibility</p:attrName>
                                        </p:attrNameLst>
                                      </p:cBhvr>
                                      <p:to>
                                        <p:strVal val="visible"/>
                                      </p:to>
                                    </p:set>
                                    <p:animEffect transition="in" filter="fade">
                                      <p:cBhvr>
                                        <p:cTn id="12" dur="2500"/>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72"/>
        <p:cNvGrpSpPr/>
        <p:nvPr/>
      </p:nvGrpSpPr>
      <p:grpSpPr>
        <a:xfrm>
          <a:off x="0" y="0"/>
          <a:ext cx="0" cy="0"/>
          <a:chOff x="0" y="0"/>
          <a:chExt cx="0" cy="0"/>
        </a:xfrm>
      </p:grpSpPr>
      <p:sp>
        <p:nvSpPr>
          <p:cNvPr id="173" name="Shape 173"/>
          <p:cNvSpPr txBox="1"/>
          <p:nvPr/>
        </p:nvSpPr>
        <p:spPr>
          <a:xfrm>
            <a:off x="127325" y="203700"/>
            <a:ext cx="8199000" cy="14810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1800">
                <a:solidFill>
                  <a:srgbClr val="FFFFFF"/>
                </a:solidFill>
                <a:latin typeface="Syncopate"/>
                <a:ea typeface="Syncopate"/>
                <a:cs typeface="Syncopate"/>
                <a:sym typeface="Syncopate"/>
              </a:rPr>
              <a:t>Hebei: Chengde Mountain Resort/Rehe Palace</a:t>
            </a:r>
            <a:r>
              <a:rPr lang="en" sz="2400">
                <a:solidFill>
                  <a:srgbClr val="FFFFFF"/>
                </a:solidFill>
                <a:latin typeface="Syncopate"/>
                <a:ea typeface="Syncopate"/>
                <a:cs typeface="Syncopate"/>
                <a:sym typeface="Syncopate"/>
              </a:rPr>
              <a:t> : 河北承德避暑山庄/热河行宫</a:t>
            </a:r>
          </a:p>
        </p:txBody>
      </p:sp>
      <p:sp>
        <p:nvSpPr>
          <p:cNvPr id="174" name="Shape 174"/>
          <p:cNvSpPr txBox="1"/>
          <p:nvPr/>
        </p:nvSpPr>
        <p:spPr>
          <a:xfrm>
            <a:off x="67875" y="1476850"/>
            <a:ext cx="8784600" cy="1824899"/>
          </a:xfrm>
          <a:prstGeom prst="rect">
            <a:avLst/>
          </a:prstGeom>
          <a:noFill/>
        </p:spPr>
        <p:txBody>
          <a:bodyPr lIns="91425" tIns="91425" rIns="91425" bIns="91425" anchor="t" anchorCtr="0">
            <a:noAutofit/>
          </a:bodyPr>
          <a:lstStyle/>
          <a:p>
            <a:endParaRPr/>
          </a:p>
        </p:txBody>
      </p:sp>
      <p:sp>
        <p:nvSpPr>
          <p:cNvPr id="175" name="Shape 175"/>
          <p:cNvSpPr txBox="1"/>
          <p:nvPr/>
        </p:nvSpPr>
        <p:spPr>
          <a:xfrm>
            <a:off x="304801" y="1143000"/>
            <a:ext cx="8220824" cy="1699750"/>
          </a:xfrm>
          <a:prstGeom prst="rect">
            <a:avLst/>
          </a:prstGeom>
        </p:spPr>
        <p:txBody>
          <a:bodyPr lIns="91425" tIns="91425" rIns="91425" bIns="91425" anchor="ctr" anchorCtr="0">
            <a:noAutofit/>
          </a:bodyPr>
          <a:lstStyle/>
          <a:p>
            <a:pPr lvl="0" rtl="0">
              <a:buNone/>
            </a:pPr>
            <a:r>
              <a:rPr lang="en" dirty="0">
                <a:solidFill>
                  <a:srgbClr val="FFFFFF"/>
                </a:solidFill>
                <a:latin typeface="Syncopate"/>
                <a:ea typeface="Syncopate"/>
                <a:cs typeface="Syncopate"/>
                <a:sym typeface="Syncopate"/>
              </a:rPr>
              <a:t>Delicate gardens and a 70-meter pagoda remain.</a:t>
            </a:r>
          </a:p>
          <a:p>
            <a:pPr lvl="0" rtl="0">
              <a:buNone/>
            </a:pPr>
            <a:r>
              <a:rPr lang="en" dirty="0">
                <a:solidFill>
                  <a:srgbClr val="FFFFFF"/>
                </a:solidFill>
                <a:latin typeface="Syncopate"/>
                <a:ea typeface="Syncopate"/>
                <a:cs typeface="Syncopate"/>
                <a:sym typeface="Syncopate"/>
              </a:rPr>
              <a:t>Lush grasslands, marvelous mountains and tranquil valleys still make it a cool place to avoid the heat. </a:t>
            </a:r>
          </a:p>
          <a:p>
            <a:endParaRPr lang="en" dirty="0">
              <a:solidFill>
                <a:srgbClr val="FFFFFF"/>
              </a:solidFill>
              <a:latin typeface="Syncopate"/>
              <a:ea typeface="Syncopate"/>
              <a:cs typeface="Syncopate"/>
              <a:sym typeface="Syncopate"/>
            </a:endParaRPr>
          </a:p>
          <a:p>
            <a:pPr lvl="0" rtl="0">
              <a:buNone/>
            </a:pPr>
            <a:r>
              <a:rPr lang="en" dirty="0">
                <a:solidFill>
                  <a:srgbClr val="FFFFFF"/>
                </a:solidFill>
                <a:latin typeface="Syncopate"/>
                <a:ea typeface="Syncopate"/>
                <a:cs typeface="Syncopate"/>
                <a:sym typeface="Syncopate"/>
              </a:rPr>
              <a:t>Admission fee: $19.31 USD</a:t>
            </a:r>
          </a:p>
          <a:p>
            <a:endParaRPr lang="en" dirty="0">
              <a:solidFill>
                <a:srgbClr val="FFFFFF"/>
              </a:solidFill>
              <a:latin typeface="Syncopate"/>
              <a:ea typeface="Syncopate"/>
              <a:cs typeface="Syncopate"/>
              <a:sym typeface="Syncopate"/>
            </a:endParaRPr>
          </a:p>
        </p:txBody>
      </p:sp>
      <p:sp>
        <p:nvSpPr>
          <p:cNvPr id="176" name="Shape 176"/>
          <p:cNvSpPr/>
          <p:nvPr/>
        </p:nvSpPr>
        <p:spPr>
          <a:xfrm>
            <a:off x="1306187" y="2771875"/>
            <a:ext cx="5705475"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fade">
                                      <p:cBhvr>
                                        <p:cTn id="7" dur="10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80"/>
        <p:cNvGrpSpPr/>
        <p:nvPr/>
      </p:nvGrpSpPr>
      <p:grpSpPr>
        <a:xfrm>
          <a:off x="0" y="0"/>
          <a:ext cx="0" cy="0"/>
          <a:chOff x="0" y="0"/>
          <a:chExt cx="0" cy="0"/>
        </a:xfrm>
      </p:grpSpPr>
      <p:sp>
        <p:nvSpPr>
          <p:cNvPr id="181" name="Shape 181"/>
          <p:cNvSpPr txBox="1"/>
          <p:nvPr/>
        </p:nvSpPr>
        <p:spPr>
          <a:xfrm>
            <a:off x="195225" y="178250"/>
            <a:ext cx="8122499" cy="10356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1800">
                <a:solidFill>
                  <a:srgbClr val="FFFFFF"/>
                </a:solidFill>
                <a:latin typeface="Syncopate"/>
                <a:ea typeface="Syncopate"/>
                <a:cs typeface="Syncopate"/>
                <a:sym typeface="Syncopate"/>
              </a:rPr>
              <a:t>Heilongjiang: Saint Sophia Cathedral, Harbin : 黑龙江省哈尔滨市圣索非亚大教堂</a:t>
            </a:r>
          </a:p>
          <a:p>
            <a:endParaRPr lang="en" sz="1800">
              <a:solidFill>
                <a:srgbClr val="FFFFFF"/>
              </a:solidFill>
              <a:latin typeface="Syncopate"/>
              <a:ea typeface="Syncopate"/>
              <a:cs typeface="Syncopate"/>
              <a:sym typeface="Syncopate"/>
            </a:endParaRPr>
          </a:p>
        </p:txBody>
      </p:sp>
      <p:sp>
        <p:nvSpPr>
          <p:cNvPr id="182" name="Shape 182"/>
          <p:cNvSpPr txBox="1"/>
          <p:nvPr/>
        </p:nvSpPr>
        <p:spPr>
          <a:xfrm>
            <a:off x="356475" y="1307100"/>
            <a:ext cx="8411099" cy="18077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The largest Orthodox church in East and Southeast Asia stands in China’s most Russian-accented city, Harbin. Russian expats built the 54-meter-tall, 721-square-meter neo-Byzantine structure in the early 20th century as a spiritual symbol for the local Orthodox community after the Russian-Japanese War.</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$2.41 USD</a:t>
            </a:r>
          </a:p>
        </p:txBody>
      </p:sp>
      <p:sp>
        <p:nvSpPr>
          <p:cNvPr id="183" name="Shape 183"/>
          <p:cNvSpPr/>
          <p:nvPr/>
        </p:nvSpPr>
        <p:spPr>
          <a:xfrm>
            <a:off x="1561378" y="3165825"/>
            <a:ext cx="5390193" cy="3593199"/>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2500"/>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87"/>
        <p:cNvGrpSpPr/>
        <p:nvPr/>
      </p:nvGrpSpPr>
      <p:grpSpPr>
        <a:xfrm>
          <a:off x="0" y="0"/>
          <a:ext cx="0" cy="0"/>
          <a:chOff x="0" y="0"/>
          <a:chExt cx="0" cy="0"/>
        </a:xfrm>
      </p:grpSpPr>
      <p:sp>
        <p:nvSpPr>
          <p:cNvPr id="188" name="Shape 188"/>
          <p:cNvSpPr txBox="1"/>
          <p:nvPr/>
        </p:nvSpPr>
        <p:spPr>
          <a:xfrm>
            <a:off x="127325" y="161275"/>
            <a:ext cx="7838399" cy="8955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Henan: Longtan Valley : 河南龙潭大峡谷</a:t>
            </a:r>
          </a:p>
          <a:p>
            <a:endParaRPr lang="en" sz="2400">
              <a:solidFill>
                <a:srgbClr val="FFFFFF"/>
              </a:solidFill>
              <a:latin typeface="Syncopate"/>
              <a:ea typeface="Syncopate"/>
              <a:cs typeface="Syncopate"/>
              <a:sym typeface="Syncopate"/>
            </a:endParaRPr>
          </a:p>
        </p:txBody>
      </p:sp>
      <p:sp>
        <p:nvSpPr>
          <p:cNvPr id="189" name="Shape 189"/>
          <p:cNvSpPr txBox="1"/>
          <p:nvPr/>
        </p:nvSpPr>
        <p:spPr>
          <a:xfrm>
            <a:off x="67900" y="1154325"/>
            <a:ext cx="8530200" cy="15447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This 12-kilometer, U-shaped valley marked by a stripe of purplish red quartz sandstone has earned the name, “The No.1 Valley of Narrow Gorges in China." Its steep cliffs, lush vegetation and jagged valley attract sightseers from all over China.</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$11.26 USD</a:t>
            </a:r>
          </a:p>
        </p:txBody>
      </p:sp>
      <p:sp>
        <p:nvSpPr>
          <p:cNvPr id="190" name="Shape 190"/>
          <p:cNvSpPr/>
          <p:nvPr/>
        </p:nvSpPr>
        <p:spPr>
          <a:xfrm>
            <a:off x="1396500" y="2766925"/>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0"/>
                                        </p:tgtEl>
                                        <p:attrNameLst>
                                          <p:attrName>style.visibility</p:attrName>
                                        </p:attrNameLst>
                                      </p:cBhvr>
                                      <p:to>
                                        <p:strVal val="visible"/>
                                      </p:to>
                                    </p:set>
                                    <p:animEffect transition="in" filter="fade">
                                      <p:cBhvr>
                                        <p:cTn id="7" dur="2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94"/>
        <p:cNvGrpSpPr/>
        <p:nvPr/>
      </p:nvGrpSpPr>
      <p:grpSpPr>
        <a:xfrm>
          <a:off x="0" y="0"/>
          <a:ext cx="0" cy="0"/>
          <a:chOff x="0" y="0"/>
          <a:chExt cx="0" cy="0"/>
        </a:xfrm>
      </p:grpSpPr>
      <p:sp>
        <p:nvSpPr>
          <p:cNvPr id="195" name="Shape 195"/>
          <p:cNvSpPr txBox="1"/>
          <p:nvPr/>
        </p:nvSpPr>
        <p:spPr>
          <a:xfrm>
            <a:off x="152775" y="169750"/>
            <a:ext cx="8250000" cy="12351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1800">
                <a:solidFill>
                  <a:srgbClr val="FFFFFF"/>
                </a:solidFill>
                <a:latin typeface="Syncopate"/>
                <a:ea typeface="Syncopate"/>
                <a:cs typeface="Syncopate"/>
                <a:sym typeface="Syncopate"/>
              </a:rPr>
              <a:t>Hubei: One Incense Pillar, Enshi Canyon : </a:t>
            </a:r>
          </a:p>
          <a:p>
            <a:pPr lvl="0" rtl="0">
              <a:lnSpc>
                <a:spcPct val="115000"/>
              </a:lnSpc>
              <a:spcBef>
                <a:spcPts val="1800"/>
              </a:spcBef>
              <a:spcAft>
                <a:spcPts val="400"/>
              </a:spcAft>
              <a:buNone/>
            </a:pPr>
            <a:r>
              <a:rPr lang="en" sz="1800">
                <a:solidFill>
                  <a:srgbClr val="FFFFFF"/>
                </a:solidFill>
                <a:latin typeface="Syncopate"/>
                <a:ea typeface="Syncopate"/>
                <a:cs typeface="Syncopate"/>
                <a:sym typeface="Syncopate"/>
              </a:rPr>
              <a:t>湖北恩施大峡谷一柱香</a:t>
            </a:r>
          </a:p>
          <a:p>
            <a:endParaRPr lang="en" sz="1800">
              <a:solidFill>
                <a:srgbClr val="FFFFFF"/>
              </a:solidFill>
              <a:latin typeface="Syncopate"/>
              <a:ea typeface="Syncopate"/>
              <a:cs typeface="Syncopate"/>
              <a:sym typeface="Syncopate"/>
            </a:endParaRPr>
          </a:p>
        </p:txBody>
      </p:sp>
      <p:sp>
        <p:nvSpPr>
          <p:cNvPr id="196" name="Shape 196"/>
          <p:cNvSpPr txBox="1"/>
          <p:nvPr/>
        </p:nvSpPr>
        <p:spPr>
          <a:xfrm>
            <a:off x="229175" y="1773925"/>
            <a:ext cx="8827199" cy="1434300"/>
          </a:xfrm>
          <a:prstGeom prst="rect">
            <a:avLst/>
          </a:prstGeom>
          <a:noFill/>
        </p:spPr>
        <p:txBody>
          <a:bodyPr lIns="91425" tIns="91425" rIns="91425" bIns="91425" anchor="t" anchorCtr="0">
            <a:noAutofit/>
          </a:bodyPr>
          <a:lstStyle/>
          <a:p>
            <a:endParaRPr/>
          </a:p>
        </p:txBody>
      </p:sp>
      <p:sp>
        <p:nvSpPr>
          <p:cNvPr id="197" name="Shape 197"/>
          <p:cNvSpPr txBox="1"/>
          <p:nvPr/>
        </p:nvSpPr>
        <p:spPr>
          <a:xfrm>
            <a:off x="152775" y="1472725"/>
            <a:ext cx="8533799" cy="1909500"/>
          </a:xfrm>
          <a:prstGeom prst="rect">
            <a:avLst/>
          </a:prstGeom>
        </p:spPr>
        <p:txBody>
          <a:bodyPr lIns="91425" tIns="91425" rIns="91425" bIns="91425" anchor="ctr" anchorCtr="0">
            <a:noAutofit/>
          </a:bodyPr>
          <a:lstStyle/>
          <a:p>
            <a:pPr lvl="0" rtl="0">
              <a:buNone/>
            </a:pPr>
            <a:r>
              <a:rPr lang="en">
                <a:solidFill>
                  <a:srgbClr val="FFFFFF"/>
                </a:solidFill>
                <a:latin typeface="Syncopate"/>
                <a:ea typeface="Syncopate"/>
                <a:cs typeface="Syncopate"/>
                <a:sym typeface="Syncopate"/>
              </a:rPr>
              <a:t>This incense stick-shaped structure is 150 meters tall, but only four meters wide, making it incredible that it stands at all, let alone that it's survived several major earthquakes.</a:t>
            </a:r>
          </a:p>
          <a:p>
            <a:pPr lvl="0" rtl="0">
              <a:buNone/>
            </a:pPr>
            <a:r>
              <a:rPr lang="en">
                <a:solidFill>
                  <a:srgbClr val="FFFFFF"/>
                </a:solidFill>
                <a:latin typeface="Syncopate"/>
                <a:ea typeface="Syncopate"/>
                <a:cs typeface="Syncopate"/>
                <a:sym typeface="Syncopate"/>
              </a:rPr>
              <a:t>Local legend holds that the pillar is a piece of incense given by a deity to the ingenious Tujia people. The residents could light it in times of disaster and the deity would descend to help.</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$19.31 USD</a:t>
            </a:r>
          </a:p>
        </p:txBody>
      </p:sp>
      <p:sp>
        <p:nvSpPr>
          <p:cNvPr id="198" name="Shape 198"/>
          <p:cNvSpPr/>
          <p:nvPr/>
        </p:nvSpPr>
        <p:spPr>
          <a:xfrm>
            <a:off x="5641387" y="2955017"/>
            <a:ext cx="2846262" cy="37780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8"/>
                                        </p:tgtEl>
                                        <p:attrNameLst>
                                          <p:attrName>style.visibility</p:attrName>
                                        </p:attrNameLst>
                                      </p:cBhvr>
                                      <p:to>
                                        <p:strVal val="visible"/>
                                      </p:to>
                                    </p:set>
                                    <p:animEffect transition="in" filter="fade">
                                      <p:cBhvr>
                                        <p:cTn id="7" dur="2500"/>
                                        <p:tgtEl>
                                          <p:spTgt spid="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02"/>
        <p:cNvGrpSpPr/>
        <p:nvPr/>
      </p:nvGrpSpPr>
      <p:grpSpPr>
        <a:xfrm>
          <a:off x="0" y="0"/>
          <a:ext cx="0" cy="0"/>
          <a:chOff x="0" y="0"/>
          <a:chExt cx="0" cy="0"/>
        </a:xfrm>
      </p:grpSpPr>
      <p:sp>
        <p:nvSpPr>
          <p:cNvPr id="203" name="Shape 203"/>
          <p:cNvSpPr txBox="1"/>
          <p:nvPr/>
        </p:nvSpPr>
        <p:spPr>
          <a:xfrm>
            <a:off x="118825" y="135800"/>
            <a:ext cx="8241600" cy="10863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Hubei: Shennongjia : 湖北神农架</a:t>
            </a:r>
          </a:p>
          <a:p>
            <a:endParaRPr lang="en" sz="2400">
              <a:solidFill>
                <a:srgbClr val="FFFFFF"/>
              </a:solidFill>
              <a:latin typeface="Syncopate"/>
              <a:ea typeface="Syncopate"/>
              <a:cs typeface="Syncopate"/>
              <a:sym typeface="Syncopate"/>
            </a:endParaRPr>
          </a:p>
        </p:txBody>
      </p:sp>
      <p:sp>
        <p:nvSpPr>
          <p:cNvPr id="204" name="Shape 204"/>
          <p:cNvSpPr txBox="1"/>
          <p:nvPr/>
        </p:nvSpPr>
        <p:spPr>
          <a:xfrm>
            <a:off x="178250" y="1341050"/>
            <a:ext cx="8555399" cy="15785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The 3,200-square-kilometer nature reserve also purports to be “the only well-preserved sub-tropical forest ecosystem in the world's mid-latitudes,” with more than 5,000 species of animals and plants. It’s home to snub-nosed or golden monkeys (金丝猴), a rare and protected species in China.</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$16.09 USD</a:t>
            </a:r>
          </a:p>
        </p:txBody>
      </p:sp>
      <p:sp>
        <p:nvSpPr>
          <p:cNvPr id="205" name="Shape 205"/>
          <p:cNvSpPr/>
          <p:nvPr/>
        </p:nvSpPr>
        <p:spPr>
          <a:xfrm>
            <a:off x="1421950" y="2860250"/>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
                                        </p:tgtEl>
                                        <p:attrNameLst>
                                          <p:attrName>style.visibility</p:attrName>
                                        </p:attrNameLst>
                                      </p:cBhvr>
                                      <p:to>
                                        <p:strVal val="visible"/>
                                      </p:to>
                                    </p:set>
                                    <p:animEffect transition="in" filter="fade">
                                      <p:cBhvr>
                                        <p:cTn id="7" dur="10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09"/>
        <p:cNvGrpSpPr/>
        <p:nvPr/>
      </p:nvGrpSpPr>
      <p:grpSpPr>
        <a:xfrm>
          <a:off x="0" y="0"/>
          <a:ext cx="0" cy="0"/>
          <a:chOff x="0" y="0"/>
          <a:chExt cx="0" cy="0"/>
        </a:xfrm>
      </p:grpSpPr>
      <p:sp>
        <p:nvSpPr>
          <p:cNvPr id="210" name="Shape 210"/>
          <p:cNvSpPr txBox="1"/>
          <p:nvPr/>
        </p:nvSpPr>
        <p:spPr>
          <a:xfrm>
            <a:off x="84875" y="144300"/>
            <a:ext cx="8267100" cy="10611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3000">
                <a:solidFill>
                  <a:srgbClr val="FFFFFF"/>
                </a:solidFill>
                <a:latin typeface="Syncopate"/>
                <a:ea typeface="Syncopate"/>
                <a:cs typeface="Syncopate"/>
                <a:sym typeface="Syncopate"/>
              </a:rPr>
              <a:t>Hunan: Fenghuang : 湖南凤凰</a:t>
            </a:r>
          </a:p>
          <a:p>
            <a:endParaRPr lang="en" sz="3000">
              <a:solidFill>
                <a:srgbClr val="FFFFFF"/>
              </a:solidFill>
              <a:latin typeface="Syncopate"/>
              <a:ea typeface="Syncopate"/>
              <a:cs typeface="Syncopate"/>
              <a:sym typeface="Syncopate"/>
            </a:endParaRPr>
          </a:p>
        </p:txBody>
      </p:sp>
      <p:sp>
        <p:nvSpPr>
          <p:cNvPr id="211" name="Shape 211"/>
          <p:cNvSpPr txBox="1"/>
          <p:nvPr/>
        </p:nvSpPr>
        <p:spPr>
          <a:xfrm>
            <a:off x="84875" y="1264650"/>
            <a:ext cx="8555399" cy="15873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Every year, armies of young backpackers flock to the ancient town of Fenghuang for its rich Miao and Tujia ethnic culture. Fenghuang maintains its original layout and architecture, with around 200 residential buildings, 20 streets and 10 winding alleys, all of which date as far back as the Ming dynasty.</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$23.81 USD</a:t>
            </a:r>
          </a:p>
        </p:txBody>
      </p:sp>
      <p:sp>
        <p:nvSpPr>
          <p:cNvPr id="212" name="Shape 212"/>
          <p:cNvSpPr/>
          <p:nvPr/>
        </p:nvSpPr>
        <p:spPr>
          <a:xfrm>
            <a:off x="1246625" y="2788825"/>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2"/>
                                        </p:tgtEl>
                                        <p:attrNameLst>
                                          <p:attrName>style.visibility</p:attrName>
                                        </p:attrNameLst>
                                      </p:cBhvr>
                                      <p:to>
                                        <p:strVal val="visible"/>
                                      </p:to>
                                    </p:set>
                                    <p:animEffect transition="in" filter="fade">
                                      <p:cBhvr>
                                        <p:cTn id="7" dur="2500"/>
                                        <p:tgtEl>
                                          <p:spTgt spid="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85"/>
        <p:cNvGrpSpPr/>
        <p:nvPr/>
      </p:nvGrpSpPr>
      <p:grpSpPr>
        <a:xfrm>
          <a:off x="0" y="0"/>
          <a:ext cx="0" cy="0"/>
          <a:chOff x="0" y="0"/>
          <a:chExt cx="0" cy="0"/>
        </a:xfrm>
      </p:grpSpPr>
      <p:sp>
        <p:nvSpPr>
          <p:cNvPr id="86" name="Shape 86"/>
          <p:cNvSpPr txBox="1"/>
          <p:nvPr/>
        </p:nvSpPr>
        <p:spPr>
          <a:xfrm>
            <a:off x="93300" y="0"/>
            <a:ext cx="4916100" cy="903899"/>
          </a:xfrm>
          <a:prstGeom prst="rect">
            <a:avLst/>
          </a:prstGeom>
          <a:noFill/>
        </p:spPr>
        <p:txBody>
          <a:bodyPr lIns="91425" tIns="91425" rIns="91425" bIns="91425" anchor="t" anchorCtr="0">
            <a:noAutofit/>
          </a:bodyPr>
          <a:lstStyle/>
          <a:p>
            <a:pPr>
              <a:buNone/>
            </a:pPr>
            <a:r>
              <a:rPr lang="en" sz="3600">
                <a:solidFill>
                  <a:srgbClr val="FFFFFF"/>
                </a:solidFill>
                <a:latin typeface="Syncopate"/>
                <a:ea typeface="Syncopate"/>
                <a:cs typeface="Syncopate"/>
                <a:sym typeface="Syncopate"/>
              </a:rPr>
              <a:t>Introduction</a:t>
            </a:r>
            <a:r>
              <a:rPr lang="en" sz="3000">
                <a:solidFill>
                  <a:srgbClr val="FFFFFF"/>
                </a:solidFill>
                <a:latin typeface="Syncopate"/>
                <a:ea typeface="Syncopate"/>
                <a:cs typeface="Syncopate"/>
                <a:sym typeface="Syncopate"/>
              </a:rPr>
              <a:t> </a:t>
            </a:r>
          </a:p>
        </p:txBody>
      </p:sp>
      <p:sp>
        <p:nvSpPr>
          <p:cNvPr id="87" name="Shape 87"/>
          <p:cNvSpPr txBox="1"/>
          <p:nvPr/>
        </p:nvSpPr>
        <p:spPr>
          <a:xfrm>
            <a:off x="620500" y="903900"/>
            <a:ext cx="7759200" cy="4592399"/>
          </a:xfrm>
          <a:prstGeom prst="rect">
            <a:avLst/>
          </a:prstGeom>
          <a:noFill/>
        </p:spPr>
        <p:txBody>
          <a:bodyPr lIns="91425" tIns="91425" rIns="91425" bIns="91425" anchor="t" anchorCtr="0">
            <a:noAutofit/>
          </a:bodyPr>
          <a:lstStyle/>
          <a:p>
            <a:pPr lvl="0" rtl="0">
              <a:buNone/>
            </a:pPr>
            <a:r>
              <a:rPr lang="en" sz="2400" dirty="0" smtClean="0">
                <a:solidFill>
                  <a:srgbClr val="FFFFFF"/>
                </a:solidFill>
                <a:latin typeface="Syncopate"/>
                <a:ea typeface="Syncopate"/>
                <a:cs typeface="Syncopate"/>
                <a:sym typeface="Syncopate"/>
              </a:rPr>
              <a:t>Most </a:t>
            </a:r>
            <a:r>
              <a:rPr lang="en" sz="2400" dirty="0">
                <a:solidFill>
                  <a:srgbClr val="FFFFFF"/>
                </a:solidFill>
                <a:latin typeface="Syncopate"/>
                <a:ea typeface="Syncopate"/>
                <a:cs typeface="Syncopate"/>
                <a:sym typeface="Syncopate"/>
              </a:rPr>
              <a:t>people already know about The Forbidden City in Beijing, The Terracotta Warriors of Xi'an, and Shanghai's skyscraper forest in Pudong. For a country of its massive size and varied geography, it's surprising how relatively few people outside China appreciate the extent of the country's other attractions, many of them natural wonders to rival any in the world.</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16"/>
        <p:cNvGrpSpPr/>
        <p:nvPr/>
      </p:nvGrpSpPr>
      <p:grpSpPr>
        <a:xfrm>
          <a:off x="0" y="0"/>
          <a:ext cx="0" cy="0"/>
          <a:chOff x="0" y="0"/>
          <a:chExt cx="0" cy="0"/>
        </a:xfrm>
      </p:grpSpPr>
      <p:sp>
        <p:nvSpPr>
          <p:cNvPr id="217" name="Shape 217"/>
          <p:cNvSpPr txBox="1"/>
          <p:nvPr/>
        </p:nvSpPr>
        <p:spPr>
          <a:xfrm>
            <a:off x="144300" y="118825"/>
            <a:ext cx="8216099" cy="11967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3000">
                <a:solidFill>
                  <a:srgbClr val="FFFFFF"/>
                </a:solidFill>
                <a:latin typeface="Syncopate"/>
                <a:ea typeface="Syncopate"/>
                <a:cs typeface="Syncopate"/>
                <a:sym typeface="Syncopate"/>
              </a:rPr>
              <a:t>Hunan: Zhangjiajie : 湖南张家界</a:t>
            </a:r>
          </a:p>
          <a:p>
            <a:endParaRPr lang="en" sz="3000">
              <a:solidFill>
                <a:srgbClr val="FFFFFF"/>
              </a:solidFill>
              <a:latin typeface="Syncopate"/>
              <a:ea typeface="Syncopate"/>
              <a:cs typeface="Syncopate"/>
              <a:sym typeface="Syncopate"/>
            </a:endParaRPr>
          </a:p>
        </p:txBody>
      </p:sp>
      <p:sp>
        <p:nvSpPr>
          <p:cNvPr id="218" name="Shape 218"/>
          <p:cNvSpPr txBox="1"/>
          <p:nvPr/>
        </p:nvSpPr>
        <p:spPr>
          <a:xfrm>
            <a:off x="144300" y="1094925"/>
            <a:ext cx="8623500" cy="19223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The giant quartz sand pillars of Wulingyuan are said to have been the inspiration for James Cameron's floating mountains on the planet Pandora in his Oscar-winning movie “Avatar.”</a:t>
            </a:r>
          </a:p>
          <a:p>
            <a:pPr lvl="0" rtl="0">
              <a:buNone/>
            </a:pPr>
            <a:r>
              <a:rPr lang="en">
                <a:solidFill>
                  <a:srgbClr val="FFFFFF"/>
                </a:solidFill>
                <a:latin typeface="Syncopate"/>
                <a:ea typeface="Syncopate"/>
                <a:cs typeface="Syncopate"/>
                <a:sym typeface="Syncopate"/>
              </a:rPr>
              <a:t>In reality, the Wulingyuan area in Zhangjiajie, a city in Hunan Province in southern China, is home to more than 3,000 of these stone columns. The tallest pillar in the stone forest stands more than 400 meters high.</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$39.41 USD</a:t>
            </a:r>
          </a:p>
        </p:txBody>
      </p:sp>
      <p:sp>
        <p:nvSpPr>
          <p:cNvPr id="219" name="Shape 219"/>
          <p:cNvSpPr/>
          <p:nvPr/>
        </p:nvSpPr>
        <p:spPr>
          <a:xfrm>
            <a:off x="1524573" y="3072022"/>
            <a:ext cx="5455552" cy="3636802"/>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9"/>
                                        </p:tgtEl>
                                        <p:attrNameLst>
                                          <p:attrName>style.visibility</p:attrName>
                                        </p:attrNameLst>
                                      </p:cBhvr>
                                      <p:to>
                                        <p:strVal val="visible"/>
                                      </p:to>
                                    </p:set>
                                    <p:animEffect transition="in" filter="fade">
                                      <p:cBhvr>
                                        <p:cTn id="7" dur="2500"/>
                                        <p:tgtEl>
                                          <p:spTgt spid="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23"/>
        <p:cNvGrpSpPr/>
        <p:nvPr/>
      </p:nvGrpSpPr>
      <p:grpSpPr>
        <a:xfrm>
          <a:off x="0" y="0"/>
          <a:ext cx="0" cy="0"/>
          <a:chOff x="0" y="0"/>
          <a:chExt cx="0" cy="0"/>
        </a:xfrm>
      </p:grpSpPr>
      <p:sp>
        <p:nvSpPr>
          <p:cNvPr id="224" name="Shape 224"/>
          <p:cNvSpPr txBox="1"/>
          <p:nvPr/>
        </p:nvSpPr>
        <p:spPr>
          <a:xfrm>
            <a:off x="144300" y="110350"/>
            <a:ext cx="8156699" cy="10356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Inner Mongolia: Singing Sand Bay :     内蒙古响沙湾</a:t>
            </a:r>
          </a:p>
          <a:p>
            <a:endParaRPr lang="en" sz="2400">
              <a:solidFill>
                <a:srgbClr val="FFFFFF"/>
              </a:solidFill>
              <a:latin typeface="Syncopate"/>
              <a:ea typeface="Syncopate"/>
              <a:cs typeface="Syncopate"/>
              <a:sym typeface="Syncopate"/>
            </a:endParaRPr>
          </a:p>
        </p:txBody>
      </p:sp>
      <p:sp>
        <p:nvSpPr>
          <p:cNvPr id="225" name="Shape 225"/>
          <p:cNvSpPr txBox="1"/>
          <p:nvPr/>
        </p:nvSpPr>
        <p:spPr>
          <a:xfrm>
            <a:off x="82050" y="1536250"/>
            <a:ext cx="8979899" cy="1018500"/>
          </a:xfrm>
          <a:prstGeom prst="rect">
            <a:avLst/>
          </a:prstGeom>
          <a:noFill/>
        </p:spPr>
        <p:txBody>
          <a:bodyPr lIns="91425" tIns="91425" rIns="91425" bIns="91425" anchor="t" anchorCtr="0">
            <a:noAutofit/>
          </a:bodyPr>
          <a:lstStyle/>
          <a:p>
            <a:endParaRPr/>
          </a:p>
        </p:txBody>
      </p:sp>
      <p:sp>
        <p:nvSpPr>
          <p:cNvPr id="226" name="Shape 226"/>
          <p:cNvSpPr txBox="1"/>
          <p:nvPr/>
        </p:nvSpPr>
        <p:spPr>
          <a:xfrm>
            <a:off x="144300" y="1293991"/>
            <a:ext cx="8274900" cy="1467900"/>
          </a:xfrm>
          <a:prstGeom prst="rect">
            <a:avLst/>
          </a:prstGeom>
        </p:spPr>
        <p:txBody>
          <a:bodyPr lIns="91425" tIns="91425" rIns="91425" bIns="91425" anchor="ctr" anchorCtr="0">
            <a:noAutofit/>
          </a:bodyPr>
          <a:lstStyle/>
          <a:p>
            <a:pPr lvl="0" rtl="0">
              <a:buNone/>
            </a:pPr>
            <a:r>
              <a:rPr lang="en">
                <a:solidFill>
                  <a:srgbClr val="FFFFFF"/>
                </a:solidFill>
                <a:latin typeface="Syncopate"/>
                <a:ea typeface="Syncopate"/>
                <a:cs typeface="Syncopate"/>
                <a:sym typeface="Syncopate"/>
              </a:rPr>
              <a:t>Singing Sand Bay, aka Yinken Sand Bay, is a 110-meter-high dune, 50 kilometers from Baotou, a major city of Inner Mongolia.</a:t>
            </a:r>
          </a:p>
          <a:p>
            <a:pPr lvl="0" rtl="0">
              <a:buNone/>
            </a:pPr>
            <a:r>
              <a:rPr lang="en">
                <a:solidFill>
                  <a:srgbClr val="FFFFFF"/>
                </a:solidFill>
                <a:latin typeface="Syncopate"/>
                <a:ea typeface="Syncopate"/>
                <a:cs typeface="Syncopate"/>
                <a:sym typeface="Syncopate"/>
              </a:rPr>
              <a:t>Sliding off a 45-degree angle, the wind here is said to sing in soft whispers.</a:t>
            </a:r>
          </a:p>
          <a:p>
            <a:endParaRPr lang="en">
              <a:solidFill>
                <a:srgbClr val="FFFFFF"/>
              </a:solidFill>
              <a:latin typeface="Syncopate"/>
              <a:ea typeface="Syncopate"/>
              <a:cs typeface="Syncopate"/>
              <a:sym typeface="Syncopate"/>
            </a:endParaRP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$19.31 USD</a:t>
            </a:r>
          </a:p>
        </p:txBody>
      </p:sp>
      <p:sp>
        <p:nvSpPr>
          <p:cNvPr id="227" name="Shape 227"/>
          <p:cNvSpPr/>
          <p:nvPr/>
        </p:nvSpPr>
        <p:spPr>
          <a:xfrm>
            <a:off x="1600200" y="2797325"/>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7"/>
                                        </p:tgtEl>
                                        <p:attrNameLst>
                                          <p:attrName>style.visibility</p:attrName>
                                        </p:attrNameLst>
                                      </p:cBhvr>
                                      <p:to>
                                        <p:strVal val="visible"/>
                                      </p:to>
                                    </p:set>
                                    <p:animEffect transition="in" filter="fade">
                                      <p:cBhvr>
                                        <p:cTn id="7" dur="25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31"/>
        <p:cNvGrpSpPr/>
        <p:nvPr/>
      </p:nvGrpSpPr>
      <p:grpSpPr>
        <a:xfrm>
          <a:off x="0" y="0"/>
          <a:ext cx="0" cy="0"/>
          <a:chOff x="0" y="0"/>
          <a:chExt cx="0" cy="0"/>
        </a:xfrm>
      </p:grpSpPr>
      <p:sp>
        <p:nvSpPr>
          <p:cNvPr id="232" name="Shape 232"/>
          <p:cNvSpPr txBox="1"/>
          <p:nvPr/>
        </p:nvSpPr>
        <p:spPr>
          <a:xfrm>
            <a:off x="144300" y="195225"/>
            <a:ext cx="8224499" cy="10694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Jiangsu: Brahmā Palace : 江苏梵宫</a:t>
            </a:r>
          </a:p>
          <a:p>
            <a:endParaRPr lang="en" sz="2400">
              <a:solidFill>
                <a:srgbClr val="FFFFFF"/>
              </a:solidFill>
              <a:latin typeface="Syncopate"/>
              <a:ea typeface="Syncopate"/>
              <a:cs typeface="Syncopate"/>
              <a:sym typeface="Syncopate"/>
            </a:endParaRPr>
          </a:p>
        </p:txBody>
      </p:sp>
      <p:sp>
        <p:nvSpPr>
          <p:cNvPr id="233" name="Shape 233"/>
          <p:cNvSpPr txBox="1"/>
          <p:nvPr/>
        </p:nvSpPr>
        <p:spPr>
          <a:xfrm>
            <a:off x="229175" y="1290125"/>
            <a:ext cx="8130899" cy="14343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Beneath the foot of Little Lingshan Mountain, and near Taihu Lake and the 88-meter-tall Lingshan Giant Buddha, the palace epitomizes Chinese feng shui -- it's surrounded by mountains and water, portending both good fortune and health.</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$33.79 USd</a:t>
            </a:r>
          </a:p>
        </p:txBody>
      </p:sp>
      <p:sp>
        <p:nvSpPr>
          <p:cNvPr id="234" name="Shape 234"/>
          <p:cNvSpPr/>
          <p:nvPr/>
        </p:nvSpPr>
        <p:spPr>
          <a:xfrm>
            <a:off x="1413475" y="2839775"/>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4"/>
                                        </p:tgtEl>
                                        <p:attrNameLst>
                                          <p:attrName>style.visibility</p:attrName>
                                        </p:attrNameLst>
                                      </p:cBhvr>
                                      <p:to>
                                        <p:strVal val="visible"/>
                                      </p:to>
                                    </p:set>
                                    <p:animEffect transition="in" filter="fade">
                                      <p:cBhvr>
                                        <p:cTn id="7" dur="1000"/>
                                        <p:tgtEl>
                                          <p:spTgt spid="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38"/>
        <p:cNvGrpSpPr/>
        <p:nvPr/>
      </p:nvGrpSpPr>
      <p:grpSpPr>
        <a:xfrm>
          <a:off x="0" y="0"/>
          <a:ext cx="0" cy="0"/>
          <a:chOff x="0" y="0"/>
          <a:chExt cx="0" cy="0"/>
        </a:xfrm>
      </p:grpSpPr>
      <p:sp>
        <p:nvSpPr>
          <p:cNvPr id="239" name="Shape 239"/>
          <p:cNvSpPr txBox="1"/>
          <p:nvPr/>
        </p:nvSpPr>
        <p:spPr>
          <a:xfrm>
            <a:off x="135800" y="161275"/>
            <a:ext cx="8148000" cy="10100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Jiangxi: Mount Lu : 江西庐山</a:t>
            </a:r>
          </a:p>
          <a:p>
            <a:endParaRPr lang="en" sz="2400">
              <a:solidFill>
                <a:srgbClr val="FFFFFF"/>
              </a:solidFill>
              <a:latin typeface="Syncopate"/>
              <a:ea typeface="Syncopate"/>
              <a:cs typeface="Syncopate"/>
              <a:sym typeface="Syncopate"/>
            </a:endParaRPr>
          </a:p>
        </p:txBody>
      </p:sp>
      <p:sp>
        <p:nvSpPr>
          <p:cNvPr id="240" name="Shape 240"/>
          <p:cNvSpPr txBox="1"/>
          <p:nvPr/>
        </p:nvSpPr>
        <p:spPr>
          <a:xfrm>
            <a:off x="169750" y="1179775"/>
            <a:ext cx="8402699" cy="19478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Upward of 1,500 famed painters and poets from various periods of ancient and modern China -- Li Bai (李白) of the Tang Dynasty and Xu Zhimo (徐志摩) in 1920s, to name two -- have traveled here to be inspired by Lu.</a:t>
            </a:r>
          </a:p>
          <a:p>
            <a:pPr lvl="0" rtl="0">
              <a:buNone/>
            </a:pPr>
            <a:r>
              <a:rPr lang="en">
                <a:solidFill>
                  <a:srgbClr val="FFFFFF"/>
                </a:solidFill>
                <a:latin typeface="Syncopate"/>
                <a:ea typeface="Syncopate"/>
                <a:cs typeface="Syncopate"/>
                <a:sym typeface="Syncopate"/>
              </a:rPr>
              <a:t>Masterpiece poems are engraved in calligraphy on the mountain cliffs.</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$ 21.72 during 12月1日和3月31日 and $28.96 USD during 4月1日和11月30日</a:t>
            </a:r>
          </a:p>
        </p:txBody>
      </p:sp>
      <p:sp>
        <p:nvSpPr>
          <p:cNvPr id="241" name="Shape 241"/>
          <p:cNvSpPr/>
          <p:nvPr/>
        </p:nvSpPr>
        <p:spPr>
          <a:xfrm>
            <a:off x="1815225" y="3263475"/>
            <a:ext cx="5302786" cy="3535495"/>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1"/>
                                        </p:tgtEl>
                                        <p:attrNameLst>
                                          <p:attrName>style.visibility</p:attrName>
                                        </p:attrNameLst>
                                      </p:cBhvr>
                                      <p:to>
                                        <p:strVal val="visible"/>
                                      </p:to>
                                    </p:set>
                                    <p:animEffect transition="in" filter="fade">
                                      <p:cBhvr>
                                        <p:cTn id="7" dur="25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45"/>
        <p:cNvGrpSpPr/>
        <p:nvPr/>
      </p:nvGrpSpPr>
      <p:grpSpPr>
        <a:xfrm>
          <a:off x="0" y="0"/>
          <a:ext cx="0" cy="0"/>
          <a:chOff x="0" y="0"/>
          <a:chExt cx="0" cy="0"/>
        </a:xfrm>
      </p:grpSpPr>
      <p:sp>
        <p:nvSpPr>
          <p:cNvPr id="246" name="Shape 246"/>
          <p:cNvSpPr txBox="1"/>
          <p:nvPr/>
        </p:nvSpPr>
        <p:spPr>
          <a:xfrm>
            <a:off x="110350" y="169750"/>
            <a:ext cx="8250000" cy="10694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Jiangxi: Wuyuan : 江西婺源</a:t>
            </a:r>
          </a:p>
          <a:p>
            <a:endParaRPr lang="en" sz="2400">
              <a:solidFill>
                <a:srgbClr val="FFFFFF"/>
              </a:solidFill>
              <a:latin typeface="Syncopate"/>
              <a:ea typeface="Syncopate"/>
              <a:cs typeface="Syncopate"/>
              <a:sym typeface="Syncopate"/>
            </a:endParaRPr>
          </a:p>
        </p:txBody>
      </p:sp>
      <p:sp>
        <p:nvSpPr>
          <p:cNvPr id="247" name="Shape 247"/>
          <p:cNvSpPr txBox="1"/>
          <p:nvPr/>
        </p:nvSpPr>
        <p:spPr>
          <a:xfrm>
            <a:off x="135800" y="1179775"/>
            <a:ext cx="8521500" cy="17781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“One of the most beautiful rural areas in China."</a:t>
            </a:r>
          </a:p>
          <a:p>
            <a:pPr lvl="0" rtl="0">
              <a:buNone/>
            </a:pPr>
            <a:r>
              <a:rPr lang="en">
                <a:solidFill>
                  <a:srgbClr val="FFFFFF"/>
                </a:solidFill>
                <a:latin typeface="Syncopate"/>
                <a:ea typeface="Syncopate"/>
                <a:cs typeface="Syncopate"/>
                <a:sym typeface="Syncopate"/>
              </a:rPr>
              <a:t>That's how Wuyuan (a small country located at the junction of Anhui, Jiangxi and Zhejiang provinces in eastern China) is best known.</a:t>
            </a:r>
          </a:p>
          <a:p>
            <a:pPr lvl="0" rtl="0">
              <a:buNone/>
            </a:pPr>
            <a:r>
              <a:rPr lang="en">
                <a:solidFill>
                  <a:srgbClr val="FFFFFF"/>
                </a:solidFill>
                <a:latin typeface="Syncopate"/>
                <a:ea typeface="Syncopate"/>
                <a:cs typeface="Syncopate"/>
                <a:sym typeface="Syncopate"/>
              </a:rPr>
              <a:t>Colorful blossoms and a relaxed, countrified pace attract hundreds of thousands of visitors each spring.</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$28.96 USD for five days</a:t>
            </a:r>
          </a:p>
          <a:p>
            <a:endParaRPr lang="en">
              <a:solidFill>
                <a:srgbClr val="FFFFFF"/>
              </a:solidFill>
              <a:latin typeface="Syncopate"/>
              <a:ea typeface="Syncopate"/>
              <a:cs typeface="Syncopate"/>
              <a:sym typeface="Syncopate"/>
            </a:endParaRPr>
          </a:p>
          <a:p>
            <a:endParaRPr lang="en">
              <a:solidFill>
                <a:srgbClr val="FFFFFF"/>
              </a:solidFill>
              <a:latin typeface="Syncopate"/>
              <a:ea typeface="Syncopate"/>
              <a:cs typeface="Syncopate"/>
              <a:sym typeface="Syncopate"/>
            </a:endParaRPr>
          </a:p>
        </p:txBody>
      </p:sp>
      <p:sp>
        <p:nvSpPr>
          <p:cNvPr id="248" name="Shape 248"/>
          <p:cNvSpPr/>
          <p:nvPr/>
        </p:nvSpPr>
        <p:spPr>
          <a:xfrm>
            <a:off x="67900" y="3473325"/>
            <a:ext cx="4762500" cy="3238500"/>
          </a:xfrm>
          <a:prstGeom prst="rect">
            <a:avLst/>
          </a:prstGeom>
          <a:blipFill>
            <a:blip r:embed="rId3"/>
            <a:stretch>
              <a:fillRect/>
            </a:stretch>
          </a:blipFill>
          <a:ln>
            <a:noFill/>
          </a:ln>
        </p:spPr>
      </p:sp>
      <p:sp>
        <p:nvSpPr>
          <p:cNvPr id="249" name="Shape 249"/>
          <p:cNvSpPr/>
          <p:nvPr/>
        </p:nvSpPr>
        <p:spPr>
          <a:xfrm>
            <a:off x="4888875" y="3087006"/>
            <a:ext cx="4124156" cy="2839858"/>
          </a:xfrm>
          <a:prstGeom prst="rect">
            <a:avLst/>
          </a:prstGeom>
          <a:blipFill>
            <a:blip r:embed="rId4"/>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8"/>
                                        </p:tgtEl>
                                        <p:attrNameLst>
                                          <p:attrName>style.visibility</p:attrName>
                                        </p:attrNameLst>
                                      </p:cBhvr>
                                      <p:to>
                                        <p:strVal val="visible"/>
                                      </p:to>
                                    </p:set>
                                    <p:animEffect transition="in" filter="fade">
                                      <p:cBhvr>
                                        <p:cTn id="7" dur="1000"/>
                                        <p:tgtEl>
                                          <p:spTgt spid="24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9"/>
                                        </p:tgtEl>
                                        <p:attrNameLst>
                                          <p:attrName>style.visibility</p:attrName>
                                        </p:attrNameLst>
                                      </p:cBhvr>
                                      <p:to>
                                        <p:strVal val="visible"/>
                                      </p:to>
                                    </p:set>
                                    <p:animEffect transition="in" filter="fade">
                                      <p:cBhvr>
                                        <p:cTn id="12" dur="2500"/>
                                        <p:tgtEl>
                                          <p:spTgt spid="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53"/>
        <p:cNvGrpSpPr/>
        <p:nvPr/>
      </p:nvGrpSpPr>
      <p:grpSpPr>
        <a:xfrm>
          <a:off x="0" y="0"/>
          <a:ext cx="0" cy="0"/>
          <a:chOff x="0" y="0"/>
          <a:chExt cx="0" cy="0"/>
        </a:xfrm>
      </p:grpSpPr>
      <p:sp>
        <p:nvSpPr>
          <p:cNvPr id="254" name="Shape 254"/>
          <p:cNvSpPr txBox="1"/>
          <p:nvPr/>
        </p:nvSpPr>
        <p:spPr>
          <a:xfrm>
            <a:off x="118825" y="144300"/>
            <a:ext cx="8733899" cy="10863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Jilin: Heaven Lake, Changbai Mountain: 吉林长白山天池</a:t>
            </a:r>
          </a:p>
          <a:p>
            <a:endParaRPr lang="en" sz="2400">
              <a:solidFill>
                <a:srgbClr val="FFFFFF"/>
              </a:solidFill>
              <a:latin typeface="Syncopate"/>
              <a:ea typeface="Syncopate"/>
              <a:cs typeface="Syncopate"/>
              <a:sym typeface="Syncopate"/>
            </a:endParaRPr>
          </a:p>
        </p:txBody>
      </p:sp>
      <p:sp>
        <p:nvSpPr>
          <p:cNvPr id="255" name="Shape 255"/>
          <p:cNvSpPr txBox="1"/>
          <p:nvPr/>
        </p:nvSpPr>
        <p:spPr>
          <a:xfrm>
            <a:off x="203700" y="1468350"/>
            <a:ext cx="8538599" cy="16212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This is also a hot spot for water monster fans -- in the last two decades China travelers have reported accounts of a lake creature as long as 20 meters. Sunny days here are rare. July to September is the best time to visit. Even then, it can be chilly and wet.</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$27.03 USd</a:t>
            </a:r>
          </a:p>
          <a:p>
            <a:endParaRPr lang="en">
              <a:solidFill>
                <a:srgbClr val="FFFFFF"/>
              </a:solidFill>
              <a:latin typeface="Syncopate"/>
              <a:ea typeface="Syncopate"/>
              <a:cs typeface="Syncopate"/>
              <a:sym typeface="Syncopate"/>
            </a:endParaRPr>
          </a:p>
        </p:txBody>
      </p:sp>
      <p:sp>
        <p:nvSpPr>
          <p:cNvPr id="256" name="Shape 256"/>
          <p:cNvSpPr/>
          <p:nvPr/>
        </p:nvSpPr>
        <p:spPr>
          <a:xfrm>
            <a:off x="118825" y="3416335"/>
            <a:ext cx="4304425" cy="3237639"/>
          </a:xfrm>
          <a:prstGeom prst="rect">
            <a:avLst/>
          </a:prstGeom>
          <a:blipFill>
            <a:blip r:embed="rId3"/>
            <a:stretch>
              <a:fillRect/>
            </a:stretch>
          </a:blipFill>
          <a:ln>
            <a:noFill/>
          </a:ln>
        </p:spPr>
      </p:sp>
      <p:sp>
        <p:nvSpPr>
          <p:cNvPr id="257" name="Shape 257"/>
          <p:cNvSpPr/>
          <p:nvPr/>
        </p:nvSpPr>
        <p:spPr>
          <a:xfrm>
            <a:off x="4537051" y="2784601"/>
            <a:ext cx="4454174" cy="2969342"/>
          </a:xfrm>
          <a:prstGeom prst="rect">
            <a:avLst/>
          </a:prstGeom>
          <a:blipFill>
            <a:blip r:embed="rId4"/>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6"/>
                                        </p:tgtEl>
                                        <p:attrNameLst>
                                          <p:attrName>style.visibility</p:attrName>
                                        </p:attrNameLst>
                                      </p:cBhvr>
                                      <p:to>
                                        <p:strVal val="visible"/>
                                      </p:to>
                                    </p:set>
                                    <p:animEffect transition="in" filter="fade">
                                      <p:cBhvr>
                                        <p:cTn id="7" dur="2500"/>
                                        <p:tgtEl>
                                          <p:spTgt spid="25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7"/>
                                        </p:tgtEl>
                                        <p:attrNameLst>
                                          <p:attrName>style.visibility</p:attrName>
                                        </p:attrNameLst>
                                      </p:cBhvr>
                                      <p:to>
                                        <p:strVal val="visible"/>
                                      </p:to>
                                    </p:set>
                                    <p:animEffect transition="in" filter="fade">
                                      <p:cBhvr>
                                        <p:cTn id="12" dur="2500"/>
                                        <p:tgtEl>
                                          <p:spTgt spid="2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61"/>
        <p:cNvGrpSpPr/>
        <p:nvPr/>
      </p:nvGrpSpPr>
      <p:grpSpPr>
        <a:xfrm>
          <a:off x="0" y="0"/>
          <a:ext cx="0" cy="0"/>
          <a:chOff x="0" y="0"/>
          <a:chExt cx="0" cy="0"/>
        </a:xfrm>
      </p:grpSpPr>
      <p:sp>
        <p:nvSpPr>
          <p:cNvPr id="262" name="Shape 262"/>
          <p:cNvSpPr txBox="1"/>
          <p:nvPr/>
        </p:nvSpPr>
        <p:spPr>
          <a:xfrm>
            <a:off x="50925" y="84875"/>
            <a:ext cx="8292300" cy="10694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Liaoning: Benxi Water Cave : 辽宁本溪水洞</a:t>
            </a:r>
          </a:p>
          <a:p>
            <a:endParaRPr lang="en" sz="2400">
              <a:solidFill>
                <a:srgbClr val="FFFFFF"/>
              </a:solidFill>
              <a:latin typeface="Syncopate"/>
              <a:ea typeface="Syncopate"/>
              <a:cs typeface="Syncopate"/>
              <a:sym typeface="Syncopate"/>
            </a:endParaRPr>
          </a:p>
        </p:txBody>
      </p:sp>
      <p:sp>
        <p:nvSpPr>
          <p:cNvPr id="263" name="Shape 263"/>
          <p:cNvSpPr txBox="1"/>
          <p:nvPr/>
        </p:nvSpPr>
        <p:spPr>
          <a:xfrm>
            <a:off x="110350" y="1018525"/>
            <a:ext cx="8436600" cy="23172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Exploding with color, the Benxi Water Cave was formed more than 5 million years ago. Today its main sections are a "drought cave" and a "water cave." A dramatic array of stalagmites and stalactites are covered in vibrant greens, yellows and reds. The water cave contains the world's longest underground river at 5.8 kilometers. Of this, only 2.8 kilometers are accessible by boat. The temperature in the cave remains a constant 10 C. Sweaters and pants are highly recommended.</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$31.38 USD</a:t>
            </a:r>
          </a:p>
          <a:p>
            <a:endParaRPr lang="en">
              <a:solidFill>
                <a:srgbClr val="FFFFFF"/>
              </a:solidFill>
              <a:latin typeface="Syncopate"/>
              <a:ea typeface="Syncopate"/>
              <a:cs typeface="Syncopate"/>
              <a:sym typeface="Syncopate"/>
            </a:endParaRPr>
          </a:p>
        </p:txBody>
      </p:sp>
      <p:sp>
        <p:nvSpPr>
          <p:cNvPr id="264" name="Shape 264"/>
          <p:cNvSpPr/>
          <p:nvPr/>
        </p:nvSpPr>
        <p:spPr>
          <a:xfrm>
            <a:off x="3435600" y="3043921"/>
            <a:ext cx="5453980" cy="3635075"/>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4"/>
                                        </p:tgtEl>
                                        <p:attrNameLst>
                                          <p:attrName>style.visibility</p:attrName>
                                        </p:attrNameLst>
                                      </p:cBhvr>
                                      <p:to>
                                        <p:strVal val="visible"/>
                                      </p:to>
                                    </p:set>
                                    <p:animEffect transition="in" filter="fade">
                                      <p:cBhvr>
                                        <p:cTn id="7" dur="2500"/>
                                        <p:tgtEl>
                                          <p:spTgt spid="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68"/>
        <p:cNvGrpSpPr/>
        <p:nvPr/>
      </p:nvGrpSpPr>
      <p:grpSpPr>
        <a:xfrm>
          <a:off x="0" y="0"/>
          <a:ext cx="0" cy="0"/>
          <a:chOff x="0" y="0"/>
          <a:chExt cx="0" cy="0"/>
        </a:xfrm>
      </p:grpSpPr>
      <p:sp>
        <p:nvSpPr>
          <p:cNvPr id="269" name="Shape 269"/>
          <p:cNvSpPr txBox="1"/>
          <p:nvPr/>
        </p:nvSpPr>
        <p:spPr>
          <a:xfrm>
            <a:off x="93375" y="144300"/>
            <a:ext cx="8275500" cy="10694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Liaoning: Golden Pebble Beach National Resort, Dalian : 辽宁金石滩</a:t>
            </a:r>
          </a:p>
          <a:p>
            <a:endParaRPr lang="en" sz="2400">
              <a:solidFill>
                <a:srgbClr val="FFFFFF"/>
              </a:solidFill>
              <a:latin typeface="Syncopate"/>
              <a:ea typeface="Syncopate"/>
              <a:cs typeface="Syncopate"/>
              <a:sym typeface="Syncopate"/>
            </a:endParaRPr>
          </a:p>
        </p:txBody>
      </p:sp>
      <p:sp>
        <p:nvSpPr>
          <p:cNvPr id="270" name="Shape 270"/>
          <p:cNvSpPr txBox="1"/>
          <p:nvPr/>
        </p:nvSpPr>
        <p:spPr>
          <a:xfrm>
            <a:off x="152775" y="1621125"/>
            <a:ext cx="8674200" cy="1290000"/>
          </a:xfrm>
          <a:prstGeom prst="rect">
            <a:avLst/>
          </a:prstGeom>
          <a:noFill/>
        </p:spPr>
        <p:txBody>
          <a:bodyPr lIns="91425" tIns="91425" rIns="91425" bIns="91425" anchor="t" anchorCtr="0">
            <a:noAutofit/>
          </a:bodyPr>
          <a:lstStyle/>
          <a:p>
            <a:endParaRPr/>
          </a:p>
        </p:txBody>
      </p:sp>
      <p:sp>
        <p:nvSpPr>
          <p:cNvPr id="271" name="Shape 271"/>
          <p:cNvSpPr txBox="1"/>
          <p:nvPr/>
        </p:nvSpPr>
        <p:spPr>
          <a:xfrm>
            <a:off x="364975" y="1501925"/>
            <a:ext cx="7350000" cy="1472100"/>
          </a:xfrm>
          <a:prstGeom prst="rect">
            <a:avLst/>
          </a:prstGeom>
        </p:spPr>
        <p:txBody>
          <a:bodyPr lIns="91425" tIns="91425" rIns="91425" bIns="91425" anchor="ctr" anchorCtr="0">
            <a:noAutofit/>
          </a:bodyPr>
          <a:lstStyle/>
          <a:p>
            <a:pPr lvl="0" rtl="0">
              <a:buNone/>
            </a:pPr>
            <a:r>
              <a:rPr lang="en">
                <a:solidFill>
                  <a:srgbClr val="FFFFFF"/>
                </a:solidFill>
                <a:latin typeface="Syncopate"/>
                <a:ea typeface="Syncopate"/>
                <a:cs typeface="Syncopate"/>
                <a:sym typeface="Syncopate"/>
              </a:rPr>
              <a:t>Along 30 kilometers of Golden Pebble Beach (it's also known as the Jinshitan Scenic Area) just outside downtown Dalian, ancient rock formations have been twisted by time and elements into bizarre replicas of animals -- camels, monkeys, tigers, even dinosaurs.</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$16.09 USD</a:t>
            </a:r>
          </a:p>
        </p:txBody>
      </p:sp>
      <p:sp>
        <p:nvSpPr>
          <p:cNvPr id="272" name="Shape 272"/>
          <p:cNvSpPr/>
          <p:nvPr/>
        </p:nvSpPr>
        <p:spPr>
          <a:xfrm>
            <a:off x="1769950" y="3171219"/>
            <a:ext cx="5116048" cy="3410305"/>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2"/>
                                        </p:tgtEl>
                                        <p:attrNameLst>
                                          <p:attrName>style.visibility</p:attrName>
                                        </p:attrNameLst>
                                      </p:cBhvr>
                                      <p:to>
                                        <p:strVal val="visible"/>
                                      </p:to>
                                    </p:set>
                                    <p:animEffect transition="in" filter="fade">
                                      <p:cBhvr>
                                        <p:cTn id="7" dur="1000"/>
                                        <p:tgtEl>
                                          <p:spTgt spid="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76"/>
        <p:cNvGrpSpPr/>
        <p:nvPr/>
      </p:nvGrpSpPr>
      <p:grpSpPr>
        <a:xfrm>
          <a:off x="0" y="0"/>
          <a:ext cx="0" cy="0"/>
          <a:chOff x="0" y="0"/>
          <a:chExt cx="0" cy="0"/>
        </a:xfrm>
      </p:grpSpPr>
      <p:sp>
        <p:nvSpPr>
          <p:cNvPr id="277" name="Shape 277"/>
          <p:cNvSpPr txBox="1"/>
          <p:nvPr/>
        </p:nvSpPr>
        <p:spPr>
          <a:xfrm>
            <a:off x="144300" y="195225"/>
            <a:ext cx="8148000" cy="10268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Ningxia: Sand Lake : 宁夏沙湖</a:t>
            </a:r>
          </a:p>
        </p:txBody>
      </p:sp>
      <p:sp>
        <p:nvSpPr>
          <p:cNvPr id="278" name="Shape 278"/>
          <p:cNvSpPr txBox="1"/>
          <p:nvPr/>
        </p:nvSpPr>
        <p:spPr>
          <a:xfrm>
            <a:off x="144300" y="1001525"/>
            <a:ext cx="8580900" cy="22071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More than 1 million migrating birds of various species stop over at this wetland in Ningxia twice a year (April-May, September-October).</a:t>
            </a:r>
          </a:p>
          <a:p>
            <a:pPr lvl="0" rtl="0">
              <a:buNone/>
            </a:pPr>
            <a:r>
              <a:rPr lang="en">
                <a:solidFill>
                  <a:srgbClr val="FFFFFF"/>
                </a:solidFill>
                <a:latin typeface="Syncopate"/>
                <a:ea typeface="Syncopate"/>
                <a:cs typeface="Syncopate"/>
                <a:sym typeface="Syncopate"/>
              </a:rPr>
              <a:t>The rest of the year, around 200 species of birds call the wetlands home, including a large number of protected species, such as black cranes and the Chinese merganser.</a:t>
            </a:r>
          </a:p>
          <a:p>
            <a:pPr lvl="0" rtl="0">
              <a:buNone/>
            </a:pPr>
            <a:r>
              <a:rPr lang="en">
                <a:solidFill>
                  <a:srgbClr val="FFFFFF"/>
                </a:solidFill>
                <a:latin typeface="Syncopate"/>
                <a:ea typeface="Syncopate"/>
                <a:cs typeface="Syncopate"/>
                <a:sym typeface="Syncopate"/>
              </a:rPr>
              <a:t>The area is also the reported habitat of giant salamanders that grow as long as 1.6 meters.</a:t>
            </a:r>
          </a:p>
          <a:p>
            <a:endParaRPr lang="en">
              <a:solidFill>
                <a:srgbClr val="FFFFFF"/>
              </a:solidFill>
              <a:latin typeface="Syncopate"/>
              <a:ea typeface="Syncopate"/>
              <a:cs typeface="Syncopate"/>
              <a:sym typeface="Syncopate"/>
            </a:endParaRPr>
          </a:p>
          <a:p>
            <a:pPr lvl="0" rtl="0">
              <a:buNone/>
            </a:pPr>
            <a:r>
              <a:rPr lang="en" sz="1200">
                <a:solidFill>
                  <a:srgbClr val="FFFFFF"/>
                </a:solidFill>
                <a:latin typeface="Syncopate"/>
                <a:ea typeface="Syncopate"/>
                <a:cs typeface="Syncopate"/>
                <a:sym typeface="Syncopate"/>
              </a:rPr>
              <a:t>Admission fee: $9.65 USD from  11月一号至3月31号 , $12.87 USD from 4月1日至10月31日.</a:t>
            </a:r>
          </a:p>
        </p:txBody>
      </p:sp>
      <p:sp>
        <p:nvSpPr>
          <p:cNvPr id="279" name="Shape 279"/>
          <p:cNvSpPr/>
          <p:nvPr/>
        </p:nvSpPr>
        <p:spPr>
          <a:xfrm>
            <a:off x="1692678" y="3208625"/>
            <a:ext cx="5484142" cy="3654721"/>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9"/>
                                        </p:tgtEl>
                                        <p:attrNameLst>
                                          <p:attrName>style.visibility</p:attrName>
                                        </p:attrNameLst>
                                      </p:cBhvr>
                                      <p:to>
                                        <p:strVal val="visible"/>
                                      </p:to>
                                    </p:set>
                                    <p:animEffect transition="in" filter="fade">
                                      <p:cBhvr>
                                        <p:cTn id="7" dur="2500"/>
                                        <p:tgtEl>
                                          <p:spTgt spid="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83"/>
        <p:cNvGrpSpPr/>
        <p:nvPr/>
      </p:nvGrpSpPr>
      <p:grpSpPr>
        <a:xfrm>
          <a:off x="0" y="0"/>
          <a:ext cx="0" cy="0"/>
          <a:chOff x="0" y="0"/>
          <a:chExt cx="0" cy="0"/>
        </a:xfrm>
      </p:grpSpPr>
      <p:sp>
        <p:nvSpPr>
          <p:cNvPr id="284" name="Shape 284"/>
          <p:cNvSpPr txBox="1"/>
          <p:nvPr/>
        </p:nvSpPr>
        <p:spPr>
          <a:xfrm>
            <a:off x="101850" y="152775"/>
            <a:ext cx="8283900" cy="8148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Qinghai: Qinghai Lake : 青海省青海湖</a:t>
            </a:r>
          </a:p>
          <a:p>
            <a:endParaRPr lang="en" sz="2400">
              <a:solidFill>
                <a:srgbClr val="FFFFFF"/>
              </a:solidFill>
              <a:latin typeface="Syncopate"/>
              <a:ea typeface="Syncopate"/>
              <a:cs typeface="Syncopate"/>
              <a:sym typeface="Syncopate"/>
            </a:endParaRPr>
          </a:p>
        </p:txBody>
      </p:sp>
      <p:sp>
        <p:nvSpPr>
          <p:cNvPr id="285" name="Shape 285"/>
          <p:cNvSpPr txBox="1"/>
          <p:nvPr/>
        </p:nvSpPr>
        <p:spPr>
          <a:xfrm>
            <a:off x="144300" y="1111875"/>
            <a:ext cx="8428200" cy="12987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The lake sits 3,205 meters above sea level and is a three-hour bus ride from the nearest traffic hub of Xining.</a:t>
            </a:r>
          </a:p>
          <a:p>
            <a:pPr lvl="0" rtl="0">
              <a:buNone/>
            </a:pPr>
            <a:r>
              <a:rPr lang="en">
                <a:solidFill>
                  <a:srgbClr val="FFFFFF"/>
                </a:solidFill>
                <a:latin typeface="Syncopate"/>
                <a:ea typeface="Syncopate"/>
                <a:cs typeface="Syncopate"/>
                <a:sym typeface="Syncopate"/>
              </a:rPr>
              <a:t>Few tourists make it to this part of China to enjoy this oil painting of a scene. </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Unknown</a:t>
            </a:r>
          </a:p>
          <a:p>
            <a:endParaRPr lang="en">
              <a:solidFill>
                <a:srgbClr val="FFFFFF"/>
              </a:solidFill>
              <a:latin typeface="Syncopate"/>
              <a:ea typeface="Syncopate"/>
              <a:cs typeface="Syncopate"/>
              <a:sym typeface="Syncopate"/>
            </a:endParaRPr>
          </a:p>
        </p:txBody>
      </p:sp>
      <p:sp>
        <p:nvSpPr>
          <p:cNvPr id="286" name="Shape 286"/>
          <p:cNvSpPr/>
          <p:nvPr/>
        </p:nvSpPr>
        <p:spPr>
          <a:xfrm>
            <a:off x="1272000" y="2653050"/>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
                                        </p:tgtEl>
                                        <p:attrNameLst>
                                          <p:attrName>style.visibility</p:attrName>
                                        </p:attrNameLst>
                                      </p:cBhvr>
                                      <p:to>
                                        <p:strVal val="visible"/>
                                      </p:to>
                                    </p:set>
                                    <p:animEffect transition="in" filter="fade">
                                      <p:cBhvr>
                                        <p:cTn id="7" dur="2500"/>
                                        <p:tgtEl>
                                          <p:spTgt spid="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118950" y="52493"/>
            <a:ext cx="4832700" cy="845699"/>
          </a:xfrm>
          <a:prstGeom prst="rect">
            <a:avLst/>
          </a:prstGeom>
        </p:spPr>
        <p:txBody>
          <a:bodyPr lIns="91425" tIns="91425" rIns="91425" bIns="91425" anchor="b" anchorCtr="0">
            <a:noAutofit/>
          </a:bodyPr>
          <a:lstStyle/>
          <a:p>
            <a:pPr>
              <a:buNone/>
            </a:pPr>
            <a:r>
              <a:rPr lang="en" b="0">
                <a:latin typeface="Syncopate"/>
                <a:ea typeface="Syncopate"/>
                <a:cs typeface="Syncopate"/>
                <a:sym typeface="Syncopate"/>
              </a:rPr>
              <a:t>About China ~</a:t>
            </a:r>
          </a:p>
        </p:txBody>
      </p:sp>
      <p:sp>
        <p:nvSpPr>
          <p:cNvPr id="93" name="Shape 93"/>
          <p:cNvSpPr txBox="1"/>
          <p:nvPr/>
        </p:nvSpPr>
        <p:spPr>
          <a:xfrm>
            <a:off x="5383924" y="2835193"/>
            <a:ext cx="3615599" cy="39305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Capital: Beijing</a:t>
            </a:r>
          </a:p>
          <a:p>
            <a:pPr lvl="0" rtl="0">
              <a:buNone/>
            </a:pPr>
            <a:r>
              <a:rPr lang="en">
                <a:solidFill>
                  <a:srgbClr val="FFFFFF"/>
                </a:solidFill>
                <a:latin typeface="Syncopate"/>
                <a:ea typeface="Syncopate"/>
                <a:cs typeface="Syncopate"/>
                <a:sym typeface="Syncopate"/>
              </a:rPr>
              <a:t>Size: China covers about 9,596,960 square kilometers. </a:t>
            </a:r>
          </a:p>
          <a:p>
            <a:pPr lvl="0" rtl="0">
              <a:buNone/>
            </a:pPr>
            <a:r>
              <a:rPr lang="en">
                <a:solidFill>
                  <a:srgbClr val="FFFFFF"/>
                </a:solidFill>
                <a:latin typeface="Syncopate"/>
                <a:ea typeface="Syncopate"/>
                <a:cs typeface="Syncopate"/>
                <a:sym typeface="Syncopate"/>
              </a:rPr>
              <a:t>China is the </a:t>
            </a:r>
            <a:r>
              <a:rPr lang="en" u="sng">
                <a:solidFill>
                  <a:srgbClr val="FFFFFF"/>
                </a:solidFill>
                <a:latin typeface="Syncopate"/>
                <a:ea typeface="Syncopate"/>
                <a:cs typeface="Syncopate"/>
                <a:sym typeface="Syncopate"/>
                <a:hlinkClick r:id="rId3"/>
              </a:rPr>
              <a:t>fourth largest country</a:t>
            </a:r>
            <a:r>
              <a:rPr lang="en">
                <a:solidFill>
                  <a:srgbClr val="FFFFFF"/>
                </a:solidFill>
                <a:latin typeface="Syncopate"/>
                <a:ea typeface="Syncopate"/>
                <a:cs typeface="Syncopate"/>
                <a:sym typeface="Syncopate"/>
              </a:rPr>
              <a:t> in the world (after Russia, </a:t>
            </a:r>
            <a:r>
              <a:rPr lang="en" u="sng">
                <a:solidFill>
                  <a:srgbClr val="FFFFFF"/>
                </a:solidFill>
                <a:latin typeface="Syncopate"/>
                <a:ea typeface="Syncopate"/>
                <a:cs typeface="Syncopate"/>
                <a:sym typeface="Syncopate"/>
                <a:hlinkClick r:id="rId4"/>
              </a:rPr>
              <a:t>Canada</a:t>
            </a:r>
            <a:r>
              <a:rPr lang="en">
                <a:solidFill>
                  <a:srgbClr val="FFFFFF"/>
                </a:solidFill>
                <a:latin typeface="Syncopate"/>
                <a:ea typeface="Syncopate"/>
                <a:cs typeface="Syncopate"/>
                <a:sym typeface="Syncopate"/>
              </a:rPr>
              <a:t>, and the </a:t>
            </a:r>
            <a:r>
              <a:rPr lang="en" u="sng">
                <a:solidFill>
                  <a:srgbClr val="FFFFFF"/>
                </a:solidFill>
                <a:latin typeface="Syncopate"/>
                <a:ea typeface="Syncopate"/>
                <a:cs typeface="Syncopate"/>
                <a:sym typeface="Syncopate"/>
                <a:hlinkClick r:id="rId5"/>
              </a:rPr>
              <a:t>USA</a:t>
            </a:r>
            <a:r>
              <a:rPr lang="en">
                <a:solidFill>
                  <a:srgbClr val="FFFFFF"/>
                </a:solidFill>
                <a:latin typeface="Syncopate"/>
                <a:ea typeface="Syncopate"/>
                <a:cs typeface="Syncopate"/>
                <a:sym typeface="Syncopate"/>
              </a:rPr>
              <a:t>).</a:t>
            </a:r>
          </a:p>
          <a:p>
            <a:pPr lvl="0" rtl="0">
              <a:buNone/>
            </a:pPr>
            <a:r>
              <a:rPr lang="en">
                <a:solidFill>
                  <a:srgbClr val="FFFFFF"/>
                </a:solidFill>
                <a:latin typeface="Syncopate"/>
                <a:ea typeface="Syncopate"/>
                <a:cs typeface="Syncopate"/>
                <a:sym typeface="Syncopate"/>
              </a:rPr>
              <a:t>Population: China has the largest population of any country in the world. The population of China is about 1,344,130,000 (as of 2011). China is divided into 23 provinces, 5 autonomous regions, and 4 municipalities.</a:t>
            </a:r>
          </a:p>
          <a:p>
            <a:endParaRPr lang="en">
              <a:solidFill>
                <a:srgbClr val="FFFFFF"/>
              </a:solidFill>
              <a:latin typeface="Syncopate"/>
              <a:ea typeface="Syncopate"/>
              <a:cs typeface="Syncopate"/>
              <a:sym typeface="Syncopate"/>
            </a:endParaRPr>
          </a:p>
        </p:txBody>
      </p:sp>
      <p:sp>
        <p:nvSpPr>
          <p:cNvPr id="94" name="Shape 94"/>
          <p:cNvSpPr/>
          <p:nvPr/>
        </p:nvSpPr>
        <p:spPr>
          <a:xfrm>
            <a:off x="60625" y="898193"/>
            <a:ext cx="5264999" cy="3882929"/>
          </a:xfrm>
          <a:prstGeom prst="rect">
            <a:avLst/>
          </a:prstGeom>
          <a:blipFill>
            <a:blip r:embed="rId6"/>
            <a:stretch>
              <a:fillRect/>
            </a:stretch>
          </a:blipFill>
          <a:ln>
            <a:noFill/>
          </a:ln>
        </p:spPr>
      </p:sp>
      <p:sp>
        <p:nvSpPr>
          <p:cNvPr id="95" name="Shape 95"/>
          <p:cNvSpPr/>
          <p:nvPr/>
        </p:nvSpPr>
        <p:spPr>
          <a:xfrm>
            <a:off x="802742" y="4966384"/>
            <a:ext cx="2695314" cy="1701290"/>
          </a:xfrm>
          <a:prstGeom prst="rect">
            <a:avLst/>
          </a:prstGeom>
          <a:blipFill>
            <a:blip r:embed="rId7"/>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2500"/>
                                        <p:tgtEl>
                                          <p:spTgt spid="9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5"/>
                                        </p:tgtEl>
                                        <p:attrNameLst>
                                          <p:attrName>style.visibility</p:attrName>
                                        </p:attrNameLst>
                                      </p:cBhvr>
                                      <p:to>
                                        <p:strVal val="visible"/>
                                      </p:to>
                                    </p:set>
                                    <p:animEffect transition="in" filter="fade">
                                      <p:cBhvr>
                                        <p:cTn id="12" dur="2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90"/>
        <p:cNvGrpSpPr/>
        <p:nvPr/>
      </p:nvGrpSpPr>
      <p:grpSpPr>
        <a:xfrm>
          <a:off x="0" y="0"/>
          <a:ext cx="0" cy="0"/>
          <a:chOff x="0" y="0"/>
          <a:chExt cx="0" cy="0"/>
        </a:xfrm>
      </p:grpSpPr>
      <p:sp>
        <p:nvSpPr>
          <p:cNvPr id="291" name="Shape 291"/>
          <p:cNvSpPr txBox="1"/>
          <p:nvPr/>
        </p:nvSpPr>
        <p:spPr>
          <a:xfrm>
            <a:off x="110350" y="127325"/>
            <a:ext cx="8232899" cy="9761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Shaanxi: Xi'an City Wall : 陕西西安城墙</a:t>
            </a:r>
          </a:p>
          <a:p>
            <a:endParaRPr lang="en" sz="2400">
              <a:solidFill>
                <a:srgbClr val="FFFFFF"/>
              </a:solidFill>
              <a:latin typeface="Syncopate"/>
              <a:ea typeface="Syncopate"/>
              <a:cs typeface="Syncopate"/>
              <a:sym typeface="Syncopate"/>
            </a:endParaRPr>
          </a:p>
        </p:txBody>
      </p:sp>
      <p:sp>
        <p:nvSpPr>
          <p:cNvPr id="292" name="Shape 292"/>
          <p:cNvSpPr txBox="1"/>
          <p:nvPr/>
        </p:nvSpPr>
        <p:spPr>
          <a:xfrm>
            <a:off x="203700" y="1103525"/>
            <a:ext cx="8334900" cy="19605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In addition to the world-renowned Great Wall, the city wall belonging to Xi'an, first constructed more than 2,000 years ago, also represents the power and wisdom of the Middle Kingdom in its ancient heyday. Spend three or four hours biking along the wall and you'll get great views of China’s old capital city.</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$6.44 USD</a:t>
            </a:r>
          </a:p>
        </p:txBody>
      </p:sp>
      <p:sp>
        <p:nvSpPr>
          <p:cNvPr id="293" name="Shape 293"/>
          <p:cNvSpPr/>
          <p:nvPr/>
        </p:nvSpPr>
        <p:spPr>
          <a:xfrm>
            <a:off x="1348425" y="2853150"/>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3"/>
                                        </p:tgtEl>
                                        <p:attrNameLst>
                                          <p:attrName>style.visibility</p:attrName>
                                        </p:attrNameLst>
                                      </p:cBhvr>
                                      <p:to>
                                        <p:strVal val="visible"/>
                                      </p:to>
                                    </p:set>
                                    <p:animEffect transition="in" filter="fade">
                                      <p:cBhvr>
                                        <p:cTn id="7" dur="1000"/>
                                        <p:tgtEl>
                                          <p:spTgt spid="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97"/>
        <p:cNvGrpSpPr/>
        <p:nvPr/>
      </p:nvGrpSpPr>
      <p:grpSpPr>
        <a:xfrm>
          <a:off x="0" y="0"/>
          <a:ext cx="0" cy="0"/>
          <a:chOff x="0" y="0"/>
          <a:chExt cx="0" cy="0"/>
        </a:xfrm>
      </p:grpSpPr>
      <p:sp>
        <p:nvSpPr>
          <p:cNvPr id="298" name="Shape 298"/>
          <p:cNvSpPr txBox="1"/>
          <p:nvPr/>
        </p:nvSpPr>
        <p:spPr>
          <a:xfrm>
            <a:off x="67900" y="135800"/>
            <a:ext cx="8326500" cy="10950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Shandong: Trestle Bridge, Qingdao :  山东青岛栈桥</a:t>
            </a:r>
          </a:p>
          <a:p>
            <a:endParaRPr lang="en" sz="2400">
              <a:solidFill>
                <a:srgbClr val="FFFFFF"/>
              </a:solidFill>
              <a:latin typeface="Syncopate"/>
              <a:ea typeface="Syncopate"/>
              <a:cs typeface="Syncopate"/>
              <a:sym typeface="Syncopate"/>
            </a:endParaRPr>
          </a:p>
        </p:txBody>
      </p:sp>
      <p:sp>
        <p:nvSpPr>
          <p:cNvPr id="299" name="Shape 299"/>
          <p:cNvSpPr txBox="1"/>
          <p:nvPr/>
        </p:nvSpPr>
        <p:spPr>
          <a:xfrm>
            <a:off x="152775" y="1451400"/>
            <a:ext cx="8725200" cy="1324199"/>
          </a:xfrm>
          <a:prstGeom prst="rect">
            <a:avLst/>
          </a:prstGeom>
          <a:noFill/>
        </p:spPr>
        <p:txBody>
          <a:bodyPr lIns="91425" tIns="91425" rIns="91425" bIns="91425" anchor="t" anchorCtr="0">
            <a:noAutofit/>
          </a:bodyPr>
          <a:lstStyle/>
          <a:p>
            <a:endParaRPr/>
          </a:p>
        </p:txBody>
      </p:sp>
      <p:sp>
        <p:nvSpPr>
          <p:cNvPr id="300" name="Shape 300"/>
          <p:cNvSpPr txBox="1"/>
          <p:nvPr/>
        </p:nvSpPr>
        <p:spPr>
          <a:xfrm>
            <a:off x="0" y="1430785"/>
            <a:ext cx="9055799" cy="2295300"/>
          </a:xfrm>
          <a:prstGeom prst="rect">
            <a:avLst/>
          </a:prstGeom>
        </p:spPr>
        <p:txBody>
          <a:bodyPr lIns="91425" tIns="91425" rIns="91425" bIns="91425" anchor="ctr" anchorCtr="0">
            <a:noAutofit/>
          </a:bodyPr>
          <a:lstStyle/>
          <a:p>
            <a:pPr lvl="0" rtl="0">
              <a:buNone/>
            </a:pPr>
            <a:r>
              <a:rPr lang="en">
                <a:solidFill>
                  <a:srgbClr val="FFFFFF"/>
                </a:solidFill>
                <a:latin typeface="Syncopate"/>
                <a:ea typeface="Syncopate"/>
                <a:cs typeface="Syncopate"/>
                <a:sym typeface="Syncopate"/>
              </a:rPr>
              <a:t>As old as the city of Qingdao, the Trestle Bridge has sat astride the Yellow Sea since 1892.</a:t>
            </a:r>
          </a:p>
          <a:p>
            <a:pPr lvl="0" rtl="0">
              <a:buNone/>
            </a:pPr>
            <a:r>
              <a:rPr lang="en">
                <a:solidFill>
                  <a:srgbClr val="FFFFFF"/>
                </a:solidFill>
                <a:latin typeface="Syncopate"/>
                <a:ea typeface="Syncopate"/>
                <a:cs typeface="Syncopate"/>
                <a:sym typeface="Syncopate"/>
              </a:rPr>
              <a:t>First built for the reception of Li Hongzhang (李鸿章), a prominent statesman during the Qing Dynasty, Trestle Bridge has since become a symbol of the city.</a:t>
            </a:r>
          </a:p>
          <a:p>
            <a:pPr lvl="0" rtl="0">
              <a:buNone/>
            </a:pPr>
            <a:r>
              <a:rPr lang="en">
                <a:solidFill>
                  <a:srgbClr val="FFFFFF"/>
                </a:solidFill>
                <a:latin typeface="Syncopate"/>
                <a:ea typeface="Syncopate"/>
                <a:cs typeface="Syncopate"/>
                <a:sym typeface="Syncopate"/>
              </a:rPr>
              <a:t>Walking the 440-meter-long bridge is a great way to enjoy breezes coming off the sea.</a:t>
            </a:r>
          </a:p>
          <a:p>
            <a:pPr lvl="0" rtl="0">
              <a:buNone/>
            </a:pPr>
            <a:r>
              <a:rPr lang="en">
                <a:solidFill>
                  <a:srgbClr val="FFFFFF"/>
                </a:solidFill>
                <a:latin typeface="Syncopate"/>
                <a:ea typeface="Syncopate"/>
                <a:cs typeface="Syncopate"/>
                <a:sym typeface="Syncopate"/>
              </a:rPr>
              <a:t>At one end is Huilange Pagoda, a classic beauty that hosts historic and cultural exhibits throughout the year.</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Unknown</a:t>
            </a:r>
          </a:p>
          <a:p>
            <a:endParaRPr lang="en">
              <a:solidFill>
                <a:srgbClr val="FFFFFF"/>
              </a:solidFill>
              <a:latin typeface="Syncopate"/>
              <a:ea typeface="Syncopate"/>
              <a:cs typeface="Syncopate"/>
              <a:sym typeface="Syncopate"/>
            </a:endParaRPr>
          </a:p>
        </p:txBody>
      </p:sp>
      <p:sp>
        <p:nvSpPr>
          <p:cNvPr id="301" name="Shape 301"/>
          <p:cNvSpPr/>
          <p:nvPr/>
        </p:nvSpPr>
        <p:spPr>
          <a:xfrm>
            <a:off x="2267139" y="3760060"/>
            <a:ext cx="4496470" cy="2996958"/>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1"/>
                                        </p:tgtEl>
                                        <p:attrNameLst>
                                          <p:attrName>style.visibility</p:attrName>
                                        </p:attrNameLst>
                                      </p:cBhvr>
                                      <p:to>
                                        <p:strVal val="visible"/>
                                      </p:to>
                                    </p:set>
                                    <p:animEffect transition="in" filter="fade">
                                      <p:cBhvr>
                                        <p:cTn id="7" dur="2500"/>
                                        <p:tgtEl>
                                          <p:spTgt spid="3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05"/>
        <p:cNvGrpSpPr/>
        <p:nvPr/>
      </p:nvGrpSpPr>
      <p:grpSpPr>
        <a:xfrm>
          <a:off x="0" y="0"/>
          <a:ext cx="0" cy="0"/>
          <a:chOff x="0" y="0"/>
          <a:chExt cx="0" cy="0"/>
        </a:xfrm>
      </p:grpSpPr>
      <p:sp>
        <p:nvSpPr>
          <p:cNvPr id="306" name="Shape 306"/>
          <p:cNvSpPr txBox="1"/>
          <p:nvPr/>
        </p:nvSpPr>
        <p:spPr>
          <a:xfrm>
            <a:off x="118825" y="152775"/>
            <a:ext cx="8232899" cy="11543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Shanxi: Hukou Waterfall : 山西壶口瀑布</a:t>
            </a:r>
          </a:p>
          <a:p>
            <a:endParaRPr lang="en" sz="2400">
              <a:solidFill>
                <a:srgbClr val="FFFFFF"/>
              </a:solidFill>
              <a:latin typeface="Syncopate"/>
              <a:ea typeface="Syncopate"/>
              <a:cs typeface="Syncopate"/>
              <a:sym typeface="Syncopate"/>
            </a:endParaRPr>
          </a:p>
        </p:txBody>
      </p:sp>
      <p:sp>
        <p:nvSpPr>
          <p:cNvPr id="307" name="Shape 307"/>
          <p:cNvSpPr txBox="1"/>
          <p:nvPr/>
        </p:nvSpPr>
        <p:spPr>
          <a:xfrm>
            <a:off x="144300" y="1315575"/>
            <a:ext cx="8708400" cy="16509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At 20 meters high and 30 meters wide, the fall is located on the border of Shanxi and Shaanxi provinces.</a:t>
            </a:r>
          </a:p>
          <a:p>
            <a:pPr lvl="0" rtl="0">
              <a:buNone/>
            </a:pPr>
            <a:r>
              <a:rPr lang="en">
                <a:solidFill>
                  <a:srgbClr val="FFFFFF"/>
                </a:solidFill>
                <a:latin typeface="Syncopate"/>
                <a:ea typeface="Syncopate"/>
                <a:cs typeface="Syncopate"/>
                <a:sym typeface="Syncopate"/>
              </a:rPr>
              <a:t>The May to October flood season is the best time to visit, when water flow and velocity increase, sometime swelling the fall into a 50-meter-wide spectacular scene. ( Second largest waterfall in China)</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$14.48 USD</a:t>
            </a:r>
          </a:p>
          <a:p>
            <a:endParaRPr lang="en">
              <a:solidFill>
                <a:srgbClr val="FFFFFF"/>
              </a:solidFill>
              <a:latin typeface="Syncopate"/>
              <a:ea typeface="Syncopate"/>
              <a:cs typeface="Syncopate"/>
              <a:sym typeface="Syncopate"/>
            </a:endParaRPr>
          </a:p>
        </p:txBody>
      </p:sp>
      <p:sp>
        <p:nvSpPr>
          <p:cNvPr id="308" name="Shape 308"/>
          <p:cNvSpPr/>
          <p:nvPr/>
        </p:nvSpPr>
        <p:spPr>
          <a:xfrm>
            <a:off x="797825" y="3285287"/>
            <a:ext cx="3280456" cy="2270018"/>
          </a:xfrm>
          <a:prstGeom prst="rect">
            <a:avLst/>
          </a:prstGeom>
          <a:blipFill>
            <a:blip r:embed="rId3"/>
            <a:stretch>
              <a:fillRect/>
            </a:stretch>
          </a:blipFill>
          <a:ln>
            <a:noFill/>
          </a:ln>
        </p:spPr>
      </p:sp>
      <p:sp>
        <p:nvSpPr>
          <p:cNvPr id="309" name="Shape 309"/>
          <p:cNvSpPr/>
          <p:nvPr/>
        </p:nvSpPr>
        <p:spPr>
          <a:xfrm>
            <a:off x="5697300" y="2544412"/>
            <a:ext cx="2786038" cy="4177686"/>
          </a:xfrm>
          <a:prstGeom prst="rect">
            <a:avLst/>
          </a:prstGeom>
          <a:blipFill>
            <a:blip r:embed="rId4"/>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8"/>
                                        </p:tgtEl>
                                        <p:attrNameLst>
                                          <p:attrName>style.visibility</p:attrName>
                                        </p:attrNameLst>
                                      </p:cBhvr>
                                      <p:to>
                                        <p:strVal val="visible"/>
                                      </p:to>
                                    </p:set>
                                    <p:animEffect transition="in" filter="fade">
                                      <p:cBhvr>
                                        <p:cTn id="7" dur="2500"/>
                                        <p:tgtEl>
                                          <p:spTgt spid="30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9"/>
                                        </p:tgtEl>
                                        <p:attrNameLst>
                                          <p:attrName>style.visibility</p:attrName>
                                        </p:attrNameLst>
                                      </p:cBhvr>
                                      <p:to>
                                        <p:strVal val="visible"/>
                                      </p:to>
                                    </p:set>
                                    <p:animEffect transition="in" filter="fade">
                                      <p:cBhvr>
                                        <p:cTn id="12" dur="2500"/>
                                        <p:tgtEl>
                                          <p:spTgt spid="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13"/>
        <p:cNvGrpSpPr/>
        <p:nvPr/>
      </p:nvGrpSpPr>
      <p:grpSpPr>
        <a:xfrm>
          <a:off x="0" y="0"/>
          <a:ext cx="0" cy="0"/>
          <a:chOff x="0" y="0"/>
          <a:chExt cx="0" cy="0"/>
        </a:xfrm>
      </p:grpSpPr>
      <p:sp>
        <p:nvSpPr>
          <p:cNvPr id="314" name="Shape 314"/>
          <p:cNvSpPr txBox="1"/>
          <p:nvPr/>
        </p:nvSpPr>
        <p:spPr>
          <a:xfrm>
            <a:off x="178250" y="161250"/>
            <a:ext cx="8114099" cy="10100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Shanxi: Yungang Grottoes : 山西云冈石窟</a:t>
            </a:r>
          </a:p>
          <a:p>
            <a:endParaRPr lang="en" sz="2400">
              <a:solidFill>
                <a:srgbClr val="FFFFFF"/>
              </a:solidFill>
              <a:latin typeface="Syncopate"/>
              <a:ea typeface="Syncopate"/>
              <a:cs typeface="Syncopate"/>
              <a:sym typeface="Syncopate"/>
            </a:endParaRPr>
          </a:p>
        </p:txBody>
      </p:sp>
      <p:sp>
        <p:nvSpPr>
          <p:cNvPr id="315" name="Shape 315"/>
          <p:cNvSpPr txBox="1"/>
          <p:nvPr/>
        </p:nvSpPr>
        <p:spPr>
          <a:xfrm>
            <a:off x="212200" y="1222225"/>
            <a:ext cx="8385900" cy="15956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This 1,500-year-old site is an important Buddhist landmark.</a:t>
            </a:r>
          </a:p>
          <a:p>
            <a:pPr lvl="0" rtl="0">
              <a:buNone/>
            </a:pPr>
            <a:r>
              <a:rPr lang="en">
                <a:solidFill>
                  <a:srgbClr val="FFFFFF"/>
                </a:solidFill>
                <a:latin typeface="Syncopate"/>
                <a:ea typeface="Syncopate"/>
                <a:cs typeface="Syncopate"/>
                <a:sym typeface="Syncopate"/>
              </a:rPr>
              <a:t>It houses 252 caves and more than 51,000 Buddha statues, most carved between the fifth and sixth century during the North Wei Dynasty.</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$24.14 USD</a:t>
            </a:r>
          </a:p>
        </p:txBody>
      </p:sp>
      <p:sp>
        <p:nvSpPr>
          <p:cNvPr id="316" name="Shape 316"/>
          <p:cNvSpPr/>
          <p:nvPr/>
        </p:nvSpPr>
        <p:spPr>
          <a:xfrm>
            <a:off x="1379525" y="2678500"/>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6"/>
                                        </p:tgtEl>
                                        <p:attrNameLst>
                                          <p:attrName>style.visibility</p:attrName>
                                        </p:attrNameLst>
                                      </p:cBhvr>
                                      <p:to>
                                        <p:strVal val="visible"/>
                                      </p:to>
                                    </p:set>
                                    <p:animEffect transition="in" filter="fade">
                                      <p:cBhvr>
                                        <p:cTn id="7" dur="2500"/>
                                        <p:tgtEl>
                                          <p:spTgt spid="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20"/>
        <p:cNvGrpSpPr/>
        <p:nvPr/>
      </p:nvGrpSpPr>
      <p:grpSpPr>
        <a:xfrm>
          <a:off x="0" y="0"/>
          <a:ext cx="0" cy="0"/>
          <a:chOff x="0" y="0"/>
          <a:chExt cx="0" cy="0"/>
        </a:xfrm>
      </p:grpSpPr>
      <p:sp>
        <p:nvSpPr>
          <p:cNvPr id="321" name="Shape 321"/>
          <p:cNvSpPr txBox="1"/>
          <p:nvPr/>
        </p:nvSpPr>
        <p:spPr>
          <a:xfrm>
            <a:off x="84875" y="118825"/>
            <a:ext cx="8300999" cy="11117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Sichuan: Hailuogou Glacier National Park : 四川海螺沟</a:t>
            </a:r>
          </a:p>
        </p:txBody>
      </p:sp>
      <p:sp>
        <p:nvSpPr>
          <p:cNvPr id="322" name="Shape 322"/>
          <p:cNvSpPr txBox="1"/>
          <p:nvPr/>
        </p:nvSpPr>
        <p:spPr>
          <a:xfrm>
            <a:off x="152775" y="1425925"/>
            <a:ext cx="8725200" cy="18927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The magnificent glacier, which drives through woodlands, cliffs, peaks and gullies, is accessible all year round. It appears at its best in early morning sunshine.</a:t>
            </a:r>
          </a:p>
          <a:p>
            <a:pPr lvl="0" rtl="0">
              <a:buNone/>
            </a:pPr>
            <a:r>
              <a:rPr lang="en">
                <a:solidFill>
                  <a:srgbClr val="FFFFFF"/>
                </a:solidFill>
                <a:latin typeface="Syncopate"/>
                <a:ea typeface="Syncopate"/>
                <a:cs typeface="Syncopate"/>
                <a:sym typeface="Syncopate"/>
              </a:rPr>
              <a:t>More than 10 hot springs are spread beneath the glacier. Two are open to the public, including one at an elevation of 2,600 meters.</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$11.26 for the park and $19.31 for the hot springs</a:t>
            </a:r>
          </a:p>
        </p:txBody>
      </p:sp>
      <p:sp>
        <p:nvSpPr>
          <p:cNvPr id="323" name="Shape 323"/>
          <p:cNvSpPr/>
          <p:nvPr/>
        </p:nvSpPr>
        <p:spPr>
          <a:xfrm>
            <a:off x="1540750" y="3318625"/>
            <a:ext cx="5124550" cy="3415976"/>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3"/>
                                        </p:tgtEl>
                                        <p:attrNameLst>
                                          <p:attrName>style.visibility</p:attrName>
                                        </p:attrNameLst>
                                      </p:cBhvr>
                                      <p:to>
                                        <p:strVal val="visible"/>
                                      </p:to>
                                    </p:set>
                                    <p:animEffect transition="in" filter="fade">
                                      <p:cBhvr>
                                        <p:cTn id="7" dur="2500"/>
                                        <p:tgtEl>
                                          <p:spTgt spid="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27"/>
        <p:cNvGrpSpPr/>
        <p:nvPr/>
      </p:nvGrpSpPr>
      <p:grpSpPr>
        <a:xfrm>
          <a:off x="0" y="0"/>
          <a:ext cx="0" cy="0"/>
          <a:chOff x="0" y="0"/>
          <a:chExt cx="0" cy="0"/>
        </a:xfrm>
      </p:grpSpPr>
      <p:sp>
        <p:nvSpPr>
          <p:cNvPr id="328" name="Shape 328"/>
          <p:cNvSpPr txBox="1"/>
          <p:nvPr/>
        </p:nvSpPr>
        <p:spPr>
          <a:xfrm>
            <a:off x="152775" y="144300"/>
            <a:ext cx="8241600" cy="9930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Sichuan: Jiuzhaigou : 四川九寨沟)</a:t>
            </a:r>
          </a:p>
          <a:p>
            <a:endParaRPr lang="en" sz="2400">
              <a:solidFill>
                <a:srgbClr val="FFFFFF"/>
              </a:solidFill>
              <a:latin typeface="Syncopate"/>
              <a:ea typeface="Syncopate"/>
              <a:cs typeface="Syncopate"/>
              <a:sym typeface="Syncopate"/>
            </a:endParaRPr>
          </a:p>
        </p:txBody>
      </p:sp>
      <p:sp>
        <p:nvSpPr>
          <p:cNvPr id="329" name="Shape 329"/>
          <p:cNvSpPr txBox="1"/>
          <p:nvPr/>
        </p:nvSpPr>
        <p:spPr>
          <a:xfrm>
            <a:off x="80775" y="1060950"/>
            <a:ext cx="8385600" cy="23850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This massive lake is the crown jewel of Jiuzhaigou, a region full of stunning alpine lakes and waterfalls. The lake is filled with incredible water that changes color throughout the day and year. The color comes from the reflection of the surrounding landscape, as well as algae and calcified rocks at the bottom of the shallow lake. Autumn is the best time to visit, when the lake surface appears as a multi-hued painter's palette.</a:t>
            </a:r>
          </a:p>
          <a:p>
            <a:endParaRPr lang="en">
              <a:solidFill>
                <a:srgbClr val="FFFFFF"/>
              </a:solidFill>
              <a:latin typeface="Syncopate"/>
              <a:ea typeface="Syncopate"/>
              <a:cs typeface="Syncopate"/>
              <a:sym typeface="Syncopate"/>
            </a:endParaRPr>
          </a:p>
          <a:p>
            <a:pPr>
              <a:buNone/>
            </a:pPr>
            <a:r>
              <a:rPr lang="en" sz="1100">
                <a:solidFill>
                  <a:srgbClr val="FFFFFF"/>
                </a:solidFill>
                <a:latin typeface="Syncopate"/>
                <a:ea typeface="Syncopate"/>
                <a:cs typeface="Syncopate"/>
                <a:sym typeface="Syncopate"/>
              </a:rPr>
              <a:t>Admission fee: Including on-site transportation $49.88 USD from 四月1日至十一月15号, $25.75 USD from </a:t>
            </a:r>
            <a:r>
              <a:rPr lang="en" sz="1200">
                <a:solidFill>
                  <a:srgbClr val="FFFFFF"/>
                </a:solidFill>
              </a:rPr>
              <a:t>11月16日至3月31号</a:t>
            </a:r>
          </a:p>
        </p:txBody>
      </p:sp>
      <p:sp>
        <p:nvSpPr>
          <p:cNvPr id="330" name="Shape 330"/>
          <p:cNvSpPr/>
          <p:nvPr/>
        </p:nvSpPr>
        <p:spPr>
          <a:xfrm>
            <a:off x="1752975" y="3329381"/>
            <a:ext cx="5196686" cy="3464294"/>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0"/>
                                        </p:tgtEl>
                                        <p:attrNameLst>
                                          <p:attrName>style.visibility</p:attrName>
                                        </p:attrNameLst>
                                      </p:cBhvr>
                                      <p:to>
                                        <p:strVal val="visible"/>
                                      </p:to>
                                    </p:set>
                                    <p:animEffect transition="in" filter="fade">
                                      <p:cBhvr>
                                        <p:cTn id="7" dur="2500"/>
                                        <p:tgtEl>
                                          <p:spTgt spid="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34"/>
        <p:cNvGrpSpPr/>
        <p:nvPr/>
      </p:nvGrpSpPr>
      <p:grpSpPr>
        <a:xfrm>
          <a:off x="0" y="0"/>
          <a:ext cx="0" cy="0"/>
          <a:chOff x="0" y="0"/>
          <a:chExt cx="0" cy="0"/>
        </a:xfrm>
      </p:grpSpPr>
      <p:sp>
        <p:nvSpPr>
          <p:cNvPr id="335" name="Shape 335"/>
          <p:cNvSpPr txBox="1"/>
          <p:nvPr/>
        </p:nvSpPr>
        <p:spPr>
          <a:xfrm>
            <a:off x="84875" y="152775"/>
            <a:ext cx="8232899" cy="10356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Tibet: Potala Palace : 西藏布达拉宫</a:t>
            </a:r>
          </a:p>
          <a:p>
            <a:endParaRPr lang="en" sz="2400">
              <a:solidFill>
                <a:srgbClr val="FFFFFF"/>
              </a:solidFill>
              <a:latin typeface="Syncopate"/>
              <a:ea typeface="Syncopate"/>
              <a:cs typeface="Syncopate"/>
              <a:sym typeface="Syncopate"/>
            </a:endParaRPr>
          </a:p>
        </p:txBody>
      </p:sp>
      <p:sp>
        <p:nvSpPr>
          <p:cNvPr id="336" name="Shape 336"/>
          <p:cNvSpPr txBox="1"/>
          <p:nvPr/>
        </p:nvSpPr>
        <p:spPr>
          <a:xfrm>
            <a:off x="135800" y="1230700"/>
            <a:ext cx="8640300" cy="12266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this nine-story attraction stands 3,700 meters above sea level, making it the highest palace on the planet. All visitors to the palace are restricted to a one-hour stay.</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$16.09 USD</a:t>
            </a:r>
          </a:p>
        </p:txBody>
      </p:sp>
      <p:sp>
        <p:nvSpPr>
          <p:cNvPr id="337" name="Shape 337"/>
          <p:cNvSpPr/>
          <p:nvPr/>
        </p:nvSpPr>
        <p:spPr>
          <a:xfrm>
            <a:off x="1484150" y="2636075"/>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7"/>
                                        </p:tgtEl>
                                        <p:attrNameLst>
                                          <p:attrName>style.visibility</p:attrName>
                                        </p:attrNameLst>
                                      </p:cBhvr>
                                      <p:to>
                                        <p:strVal val="visible"/>
                                      </p:to>
                                    </p:set>
                                    <p:animEffect transition="in" filter="fade">
                                      <p:cBhvr>
                                        <p:cTn id="7" dur="2500"/>
                                        <p:tgtEl>
                                          <p:spTgt spid="3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41"/>
        <p:cNvGrpSpPr/>
        <p:nvPr/>
      </p:nvGrpSpPr>
      <p:grpSpPr>
        <a:xfrm>
          <a:off x="0" y="0"/>
          <a:ext cx="0" cy="0"/>
          <a:chOff x="0" y="0"/>
          <a:chExt cx="0" cy="0"/>
        </a:xfrm>
      </p:grpSpPr>
      <p:sp>
        <p:nvSpPr>
          <p:cNvPr id="342" name="Shape 342"/>
          <p:cNvSpPr txBox="1"/>
          <p:nvPr/>
        </p:nvSpPr>
        <p:spPr>
          <a:xfrm>
            <a:off x="127325" y="152775"/>
            <a:ext cx="8224499" cy="8531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Xinjiang: Lake Karakul : 新疆喀拉库勒湖</a:t>
            </a:r>
          </a:p>
          <a:p>
            <a:endParaRPr lang="en" sz="2400">
              <a:solidFill>
                <a:srgbClr val="FFFFFF"/>
              </a:solidFill>
              <a:latin typeface="Syncopate"/>
              <a:ea typeface="Syncopate"/>
              <a:cs typeface="Syncopate"/>
              <a:sym typeface="Syncopate"/>
            </a:endParaRPr>
          </a:p>
        </p:txBody>
      </p:sp>
      <p:sp>
        <p:nvSpPr>
          <p:cNvPr id="343" name="Shape 343"/>
          <p:cNvSpPr txBox="1"/>
          <p:nvPr/>
        </p:nvSpPr>
        <p:spPr>
          <a:xfrm>
            <a:off x="144300" y="1060950"/>
            <a:ext cx="8300999" cy="11838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Standing 3,600 meters above sea level on the Pamir Plateau, the glacier lake’s water reflects the surrounding mountains like a huge mirror. Best time to go is May to October.</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Unknown</a:t>
            </a:r>
          </a:p>
          <a:p>
            <a:endParaRPr lang="en">
              <a:solidFill>
                <a:srgbClr val="FFFFFF"/>
              </a:solidFill>
              <a:latin typeface="Syncopate"/>
              <a:ea typeface="Syncopate"/>
              <a:cs typeface="Syncopate"/>
              <a:sym typeface="Syncopate"/>
            </a:endParaRPr>
          </a:p>
        </p:txBody>
      </p:sp>
      <p:sp>
        <p:nvSpPr>
          <p:cNvPr id="344" name="Shape 344"/>
          <p:cNvSpPr/>
          <p:nvPr/>
        </p:nvSpPr>
        <p:spPr>
          <a:xfrm>
            <a:off x="1467275" y="2389925"/>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4"/>
                                        </p:tgtEl>
                                        <p:attrNameLst>
                                          <p:attrName>style.visibility</p:attrName>
                                        </p:attrNameLst>
                                      </p:cBhvr>
                                      <p:to>
                                        <p:strVal val="visible"/>
                                      </p:to>
                                    </p:set>
                                    <p:animEffect transition="in" filter="fade">
                                      <p:cBhvr>
                                        <p:cTn id="7" dur="2500"/>
                                        <p:tgtEl>
                                          <p:spTgt spid="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48"/>
        <p:cNvGrpSpPr/>
        <p:nvPr/>
      </p:nvGrpSpPr>
      <p:grpSpPr>
        <a:xfrm>
          <a:off x="0" y="0"/>
          <a:ext cx="0" cy="0"/>
          <a:chOff x="0" y="0"/>
          <a:chExt cx="0" cy="0"/>
        </a:xfrm>
      </p:grpSpPr>
      <p:sp>
        <p:nvSpPr>
          <p:cNvPr id="349" name="Shape 349"/>
          <p:cNvSpPr txBox="1"/>
          <p:nvPr/>
        </p:nvSpPr>
        <p:spPr>
          <a:xfrm>
            <a:off x="127325" y="144300"/>
            <a:ext cx="8250000" cy="959100"/>
          </a:xfrm>
          <a:prstGeom prst="rect">
            <a:avLst/>
          </a:prstGeom>
          <a:noFill/>
        </p:spPr>
        <p:txBody>
          <a:bodyPr lIns="91425" tIns="91425" rIns="91425" bIns="91425" anchor="t" anchorCtr="0">
            <a:noAutofit/>
          </a:bodyPr>
          <a:lstStyle/>
          <a:p>
            <a:pPr lvl="0" rtl="0">
              <a:buNone/>
            </a:pPr>
            <a:r>
              <a:rPr lang="en" sz="2400">
                <a:solidFill>
                  <a:srgbClr val="FFFFFF"/>
                </a:solidFill>
                <a:latin typeface="Syncopate"/>
                <a:ea typeface="Syncopate"/>
                <a:cs typeface="Syncopate"/>
                <a:sym typeface="Syncopate"/>
              </a:rPr>
              <a:t>Xinjiang: Nalati Grassland:新疆那拉提草原</a:t>
            </a:r>
          </a:p>
          <a:p>
            <a:endParaRPr lang="en" sz="2400">
              <a:solidFill>
                <a:srgbClr val="FFFFFF"/>
              </a:solidFill>
              <a:latin typeface="Syncopate"/>
              <a:ea typeface="Syncopate"/>
              <a:cs typeface="Syncopate"/>
              <a:sym typeface="Syncopate"/>
            </a:endParaRPr>
          </a:p>
        </p:txBody>
      </p:sp>
      <p:sp>
        <p:nvSpPr>
          <p:cNvPr id="350" name="Shape 350"/>
          <p:cNvSpPr txBox="1"/>
          <p:nvPr/>
        </p:nvSpPr>
        <p:spPr>
          <a:xfrm>
            <a:off x="135800" y="865750"/>
            <a:ext cx="8436600" cy="14769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This sub-alpine meadow is so distinct in northwest China that, according to legend, one of Genghis Khan’s troops was so awed by its color that he gave the area the name “Nalati” (meaning “place where the sun emerges” in Mongolian).</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Unknown</a:t>
            </a:r>
          </a:p>
        </p:txBody>
      </p:sp>
      <p:sp>
        <p:nvSpPr>
          <p:cNvPr id="351" name="Shape 351"/>
          <p:cNvSpPr/>
          <p:nvPr/>
        </p:nvSpPr>
        <p:spPr>
          <a:xfrm>
            <a:off x="1464375" y="2559650"/>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1"/>
                                        </p:tgtEl>
                                        <p:attrNameLst>
                                          <p:attrName>style.visibility</p:attrName>
                                        </p:attrNameLst>
                                      </p:cBhvr>
                                      <p:to>
                                        <p:strVal val="visible"/>
                                      </p:to>
                                    </p:set>
                                    <p:animEffect transition="in" filter="fade">
                                      <p:cBhvr>
                                        <p:cTn id="7" dur="2500"/>
                                        <p:tgtEl>
                                          <p:spTgt spid="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55"/>
        <p:cNvGrpSpPr/>
        <p:nvPr/>
      </p:nvGrpSpPr>
      <p:grpSpPr>
        <a:xfrm>
          <a:off x="0" y="0"/>
          <a:ext cx="0" cy="0"/>
          <a:chOff x="0" y="0"/>
          <a:chExt cx="0" cy="0"/>
        </a:xfrm>
      </p:grpSpPr>
      <p:sp>
        <p:nvSpPr>
          <p:cNvPr id="356" name="Shape 356"/>
          <p:cNvSpPr txBox="1"/>
          <p:nvPr/>
        </p:nvSpPr>
        <p:spPr>
          <a:xfrm>
            <a:off x="84875" y="84875"/>
            <a:ext cx="8232899" cy="8487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1800">
                <a:solidFill>
                  <a:srgbClr val="FFFFFF"/>
                </a:solidFill>
                <a:latin typeface="Syncopate"/>
                <a:ea typeface="Syncopate"/>
                <a:cs typeface="Syncopate"/>
                <a:sym typeface="Syncopate"/>
              </a:rPr>
              <a:t>Yunnan: Three Pagodas, Dali : 云南省大理崇圣寺三塔</a:t>
            </a:r>
          </a:p>
          <a:p>
            <a:endParaRPr lang="en" sz="1800">
              <a:solidFill>
                <a:srgbClr val="FFFFFF"/>
              </a:solidFill>
              <a:latin typeface="Syncopate"/>
              <a:ea typeface="Syncopate"/>
              <a:cs typeface="Syncopate"/>
              <a:sym typeface="Syncopate"/>
            </a:endParaRPr>
          </a:p>
        </p:txBody>
      </p:sp>
      <p:sp>
        <p:nvSpPr>
          <p:cNvPr id="357" name="Shape 357"/>
          <p:cNvSpPr txBox="1"/>
          <p:nvPr/>
        </p:nvSpPr>
        <p:spPr>
          <a:xfrm>
            <a:off x="118850" y="746900"/>
            <a:ext cx="8377199" cy="22787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These Buddhist towers are the chief landmark of Dali, an ancient town in China’s southwest Yunnan Province. The main tower was first built in mid-ninth century in the hope to easing regular flooding. At 69 meters and 16 stories high, it was a “skyscraper” for the Tang Dynasty and is still the tallest pagoda in China. Each of it tiers is decorated with Buddha statues.The other two identical towers stand 42 meters and were erected almost a century later.</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$19.47 USD</a:t>
            </a:r>
          </a:p>
          <a:p>
            <a:endParaRPr lang="en">
              <a:solidFill>
                <a:srgbClr val="FFFFFF"/>
              </a:solidFill>
              <a:latin typeface="Syncopate"/>
              <a:ea typeface="Syncopate"/>
              <a:cs typeface="Syncopate"/>
              <a:sym typeface="Syncopate"/>
            </a:endParaRPr>
          </a:p>
        </p:txBody>
      </p:sp>
      <p:sp>
        <p:nvSpPr>
          <p:cNvPr id="358" name="Shape 358"/>
          <p:cNvSpPr/>
          <p:nvPr/>
        </p:nvSpPr>
        <p:spPr>
          <a:xfrm>
            <a:off x="1762937" y="3080869"/>
            <a:ext cx="5292726" cy="3527536"/>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
                                        </p:tgtEl>
                                        <p:attrNameLst>
                                          <p:attrName>style.visibility</p:attrName>
                                        </p:attrNameLst>
                                      </p:cBhvr>
                                      <p:to>
                                        <p:strVal val="visible"/>
                                      </p:to>
                                    </p:set>
                                    <p:animEffect transition="in" filter="fade">
                                      <p:cBhvr>
                                        <p:cTn id="7" dur="2500"/>
                                        <p:tgtEl>
                                          <p:spTgt spid="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49000" y="49083"/>
            <a:ext cx="8250000" cy="1288800"/>
          </a:xfrm>
          <a:prstGeom prst="rect">
            <a:avLst/>
          </a:prstGeom>
        </p:spPr>
        <p:txBody>
          <a:bodyPr lIns="91425" tIns="91425" rIns="91425" bIns="91425" anchor="b" anchorCtr="0">
            <a:noAutofit/>
          </a:bodyPr>
          <a:lstStyle/>
          <a:p>
            <a:pPr lvl="0" rtl="0">
              <a:lnSpc>
                <a:spcPct val="115000"/>
              </a:lnSpc>
              <a:spcBef>
                <a:spcPts val="1800"/>
              </a:spcBef>
              <a:spcAft>
                <a:spcPts val="400"/>
              </a:spcAft>
              <a:buNone/>
            </a:pPr>
            <a:r>
              <a:rPr lang="en" sz="2400">
                <a:latin typeface="Syncopate"/>
                <a:ea typeface="Syncopate"/>
                <a:cs typeface="Syncopate"/>
                <a:sym typeface="Syncopate"/>
              </a:rPr>
              <a:t>ANhui: Hongcun Ancient village</a:t>
            </a:r>
            <a:r>
              <a:rPr lang="en" sz="2400"/>
              <a:t> : </a:t>
            </a:r>
            <a:r>
              <a:rPr lang="en" sz="3000">
                <a:solidFill>
                  <a:srgbClr val="FFFFFF"/>
                </a:solidFill>
              </a:rPr>
              <a:t>安徽宏村古村落</a:t>
            </a:r>
            <a:r>
              <a:rPr lang="en" sz="3000"/>
              <a:t> </a:t>
            </a:r>
          </a:p>
        </p:txBody>
      </p:sp>
      <p:sp>
        <p:nvSpPr>
          <p:cNvPr id="101" name="Shape 101"/>
          <p:cNvSpPr txBox="1">
            <a:spLocks noGrp="1"/>
          </p:cNvSpPr>
          <p:nvPr>
            <p:ph type="body" idx="1"/>
          </p:nvPr>
        </p:nvSpPr>
        <p:spPr>
          <a:xfrm>
            <a:off x="0" y="1226933"/>
            <a:ext cx="8643600" cy="1597799"/>
          </a:xfrm>
          <a:prstGeom prst="rect">
            <a:avLst/>
          </a:prstGeom>
        </p:spPr>
        <p:txBody>
          <a:bodyPr lIns="91425" tIns="91425" rIns="91425" bIns="91425" anchor="t" anchorCtr="0">
            <a:noAutofit/>
          </a:bodyPr>
          <a:lstStyle/>
          <a:p>
            <a:pPr lvl="0" rtl="0">
              <a:buNone/>
            </a:pPr>
            <a:r>
              <a:rPr lang="en" sz="1400">
                <a:latin typeface="Syncopate"/>
                <a:ea typeface="Syncopate"/>
                <a:cs typeface="Syncopate"/>
                <a:sym typeface="Syncopate"/>
              </a:rPr>
              <a:t>The 900 years old village of hongcun has captured the hearts of many tourists who came to visit. This village has drawn the attention of many tourist for its tranquil vibe and architecture. Its classic structures, Moon Lake and picturesque locals have been an inspiration for art students for decades. </a:t>
            </a:r>
          </a:p>
          <a:p>
            <a:endParaRPr lang="en" sz="1400">
              <a:latin typeface="Syncopate"/>
              <a:ea typeface="Syncopate"/>
              <a:cs typeface="Syncopate"/>
              <a:sym typeface="Syncopate"/>
            </a:endParaRPr>
          </a:p>
          <a:p>
            <a:pPr>
              <a:buNone/>
            </a:pPr>
            <a:r>
              <a:rPr lang="en" sz="1400">
                <a:latin typeface="Syncopate"/>
                <a:ea typeface="Syncopate"/>
                <a:cs typeface="Syncopate"/>
                <a:sym typeface="Syncopate"/>
              </a:rPr>
              <a:t>Admission fee: $16 USD.</a:t>
            </a:r>
          </a:p>
        </p:txBody>
      </p:sp>
      <p:sp>
        <p:nvSpPr>
          <p:cNvPr id="102" name="Shape 102"/>
          <p:cNvSpPr/>
          <p:nvPr/>
        </p:nvSpPr>
        <p:spPr>
          <a:xfrm>
            <a:off x="1600200" y="2824733"/>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2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62"/>
        <p:cNvGrpSpPr/>
        <p:nvPr/>
      </p:nvGrpSpPr>
      <p:grpSpPr>
        <a:xfrm>
          <a:off x="0" y="0"/>
          <a:ext cx="0" cy="0"/>
          <a:chOff x="0" y="0"/>
          <a:chExt cx="0" cy="0"/>
        </a:xfrm>
      </p:grpSpPr>
      <p:sp>
        <p:nvSpPr>
          <p:cNvPr id="363" name="Shape 363"/>
          <p:cNvSpPr txBox="1"/>
          <p:nvPr/>
        </p:nvSpPr>
        <p:spPr>
          <a:xfrm>
            <a:off x="84875" y="110350"/>
            <a:ext cx="8292300" cy="708600"/>
          </a:xfrm>
          <a:prstGeom prst="rect">
            <a:avLst/>
          </a:prstGeom>
          <a:noFill/>
        </p:spPr>
        <p:txBody>
          <a:bodyPr lIns="91425" tIns="91425" rIns="91425" bIns="91425" anchor="t" anchorCtr="0">
            <a:noAutofit/>
          </a:bodyPr>
          <a:lstStyle/>
          <a:p>
            <a:pPr lvl="0" rtl="0">
              <a:buNone/>
            </a:pPr>
            <a:r>
              <a:rPr lang="en" sz="1800">
                <a:solidFill>
                  <a:srgbClr val="FFFFFF"/>
                </a:solidFill>
                <a:latin typeface="Syncopate"/>
                <a:ea typeface="Syncopate"/>
                <a:cs typeface="Syncopate"/>
                <a:sym typeface="Syncopate"/>
              </a:rPr>
              <a:t>Yunnan: Pudacuo National Park, Shangri-la :          云南香格里拉普达措国家公园</a:t>
            </a:r>
          </a:p>
          <a:p>
            <a:endParaRPr lang="en" sz="1800">
              <a:solidFill>
                <a:srgbClr val="FFFFFF"/>
              </a:solidFill>
              <a:latin typeface="Syncopate"/>
              <a:ea typeface="Syncopate"/>
              <a:cs typeface="Syncopate"/>
              <a:sym typeface="Syncopate"/>
            </a:endParaRPr>
          </a:p>
        </p:txBody>
      </p:sp>
      <p:sp>
        <p:nvSpPr>
          <p:cNvPr id="364" name="Shape 364"/>
          <p:cNvSpPr txBox="1"/>
          <p:nvPr/>
        </p:nvSpPr>
        <p:spPr>
          <a:xfrm>
            <a:off x="59425" y="1035500"/>
            <a:ext cx="8266799" cy="19140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More than 20 percent of the country’s plant species and around one-third of its mammal and bird species call this wetland plateau home. Photographers especially love the area's many types of orchids and China’s highly endangered black-necked cranes. In Bita Lake in the park, the Bita double-lip fish is an ancient fish dating back 2.5 million years.</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$30.57 USD</a:t>
            </a:r>
          </a:p>
        </p:txBody>
      </p:sp>
      <p:sp>
        <p:nvSpPr>
          <p:cNvPr id="365" name="Shape 365"/>
          <p:cNvSpPr/>
          <p:nvPr/>
        </p:nvSpPr>
        <p:spPr>
          <a:xfrm>
            <a:off x="4807350" y="3807648"/>
            <a:ext cx="4273988" cy="2859302"/>
          </a:xfrm>
          <a:prstGeom prst="rect">
            <a:avLst/>
          </a:prstGeom>
          <a:blipFill>
            <a:blip r:embed="rId3"/>
            <a:stretch>
              <a:fillRect/>
            </a:stretch>
          </a:blipFill>
          <a:ln>
            <a:noFill/>
          </a:ln>
        </p:spPr>
      </p:sp>
      <p:sp>
        <p:nvSpPr>
          <p:cNvPr id="366" name="Shape 366"/>
          <p:cNvSpPr/>
          <p:nvPr/>
        </p:nvSpPr>
        <p:spPr>
          <a:xfrm>
            <a:off x="0" y="3161700"/>
            <a:ext cx="4658667" cy="3105134"/>
          </a:xfrm>
          <a:prstGeom prst="rect">
            <a:avLst/>
          </a:prstGeom>
          <a:blipFill>
            <a:blip r:embed="rId4"/>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6"/>
                                        </p:tgtEl>
                                        <p:attrNameLst>
                                          <p:attrName>style.visibility</p:attrName>
                                        </p:attrNameLst>
                                      </p:cBhvr>
                                      <p:to>
                                        <p:strVal val="visible"/>
                                      </p:to>
                                    </p:set>
                                    <p:animEffect transition="in" filter="fade">
                                      <p:cBhvr>
                                        <p:cTn id="7" dur="2500"/>
                                        <p:tgtEl>
                                          <p:spTgt spid="3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5"/>
                                        </p:tgtEl>
                                        <p:attrNameLst>
                                          <p:attrName>style.visibility</p:attrName>
                                        </p:attrNameLst>
                                      </p:cBhvr>
                                      <p:to>
                                        <p:strVal val="visible"/>
                                      </p:to>
                                    </p:set>
                                    <p:animEffect transition="in" filter="fade">
                                      <p:cBhvr>
                                        <p:cTn id="12" dur="2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70"/>
        <p:cNvGrpSpPr/>
        <p:nvPr/>
      </p:nvGrpSpPr>
      <p:grpSpPr>
        <a:xfrm>
          <a:off x="0" y="0"/>
          <a:ext cx="0" cy="0"/>
          <a:chOff x="0" y="0"/>
          <a:chExt cx="0" cy="0"/>
        </a:xfrm>
      </p:grpSpPr>
      <p:sp>
        <p:nvSpPr>
          <p:cNvPr id="371" name="Shape 371"/>
          <p:cNvSpPr txBox="1"/>
          <p:nvPr/>
        </p:nvSpPr>
        <p:spPr>
          <a:xfrm>
            <a:off x="152775" y="161275"/>
            <a:ext cx="8203200" cy="8019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Zhejiang: Nanxi River : 浙江楠溪江</a:t>
            </a:r>
          </a:p>
        </p:txBody>
      </p:sp>
      <p:sp>
        <p:nvSpPr>
          <p:cNvPr id="372" name="Shape 372"/>
          <p:cNvSpPr txBox="1"/>
          <p:nvPr/>
        </p:nvSpPr>
        <p:spPr>
          <a:xfrm>
            <a:off x="135800" y="1120375"/>
            <a:ext cx="8479200" cy="19478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With its mountain backdrop and shores lined with ancient houses, the Nanxi River inevitably became the cradle of classic Chinese water-and-ink painting. By drifting down the Nanxi River on a bamboo craft, travelers can enjoy views of locals doing laundry along the river and fishermen employing traditional methods of using cormorants to catch fish. The xiangyu is a rare freshwater fish unique to the Nanxi.</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for bamboo drifting about $5 - $12 USD</a:t>
            </a:r>
          </a:p>
          <a:p>
            <a:endParaRPr lang="en">
              <a:solidFill>
                <a:srgbClr val="FFFFFF"/>
              </a:solidFill>
              <a:latin typeface="Syncopate"/>
              <a:ea typeface="Syncopate"/>
              <a:cs typeface="Syncopate"/>
              <a:sym typeface="Syncopate"/>
            </a:endParaRPr>
          </a:p>
        </p:txBody>
      </p:sp>
      <p:sp>
        <p:nvSpPr>
          <p:cNvPr id="373" name="Shape 373"/>
          <p:cNvSpPr/>
          <p:nvPr/>
        </p:nvSpPr>
        <p:spPr>
          <a:xfrm>
            <a:off x="1518093" y="3068275"/>
            <a:ext cx="5625312" cy="3750056"/>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3"/>
                                        </p:tgtEl>
                                        <p:attrNameLst>
                                          <p:attrName>style.visibility</p:attrName>
                                        </p:attrNameLst>
                                      </p:cBhvr>
                                      <p:to>
                                        <p:strVal val="visible"/>
                                      </p:to>
                                    </p:set>
                                    <p:animEffect transition="in" filter="fade">
                                      <p:cBhvr>
                                        <p:cTn id="7" dur="2500"/>
                                        <p:tgtEl>
                                          <p:spTgt spid="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77"/>
        <p:cNvGrpSpPr/>
        <p:nvPr/>
      </p:nvGrpSpPr>
      <p:grpSpPr>
        <a:xfrm>
          <a:off x="0" y="0"/>
          <a:ext cx="0" cy="0"/>
          <a:chOff x="0" y="0"/>
          <a:chExt cx="0" cy="0"/>
        </a:xfrm>
      </p:grpSpPr>
      <p:sp>
        <p:nvSpPr>
          <p:cNvPr id="378" name="Shape 378"/>
          <p:cNvSpPr txBox="1"/>
          <p:nvPr/>
        </p:nvSpPr>
        <p:spPr>
          <a:xfrm>
            <a:off x="135800" y="127325"/>
            <a:ext cx="8207400" cy="857400"/>
          </a:xfrm>
          <a:prstGeom prst="rect">
            <a:avLst/>
          </a:prstGeom>
          <a:noFill/>
        </p:spPr>
        <p:txBody>
          <a:bodyPr lIns="91425" tIns="91425" rIns="91425" bIns="91425" anchor="t" anchorCtr="0">
            <a:noAutofit/>
          </a:bodyPr>
          <a:lstStyle/>
          <a:p>
            <a:pPr lvl="0" rtl="0">
              <a:buNone/>
            </a:pPr>
            <a:r>
              <a:rPr lang="en" sz="2400">
                <a:solidFill>
                  <a:srgbClr val="FFFFFF"/>
                </a:solidFill>
                <a:latin typeface="Syncopate"/>
                <a:ea typeface="Syncopate"/>
                <a:cs typeface="Syncopate"/>
                <a:sym typeface="Syncopate"/>
              </a:rPr>
              <a:t>Zhejiang: Thousand Island Lake : </a:t>
            </a:r>
          </a:p>
          <a:p>
            <a:pPr lvl="0" rtl="0">
              <a:buNone/>
            </a:pPr>
            <a:r>
              <a:rPr lang="en" sz="2400">
                <a:solidFill>
                  <a:srgbClr val="FFFFFF"/>
                </a:solidFill>
                <a:latin typeface="Syncopate"/>
                <a:ea typeface="Syncopate"/>
                <a:cs typeface="Syncopate"/>
                <a:sym typeface="Syncopate"/>
              </a:rPr>
              <a:t>浙江千岛湖</a:t>
            </a:r>
          </a:p>
          <a:p>
            <a:endParaRPr lang="en" sz="2400">
              <a:solidFill>
                <a:srgbClr val="FFFFFF"/>
              </a:solidFill>
              <a:latin typeface="Syncopate"/>
              <a:ea typeface="Syncopate"/>
              <a:cs typeface="Syncopate"/>
              <a:sym typeface="Syncopate"/>
            </a:endParaRPr>
          </a:p>
        </p:txBody>
      </p:sp>
      <p:sp>
        <p:nvSpPr>
          <p:cNvPr id="379" name="Shape 379"/>
          <p:cNvSpPr txBox="1"/>
          <p:nvPr/>
        </p:nvSpPr>
        <p:spPr>
          <a:xfrm>
            <a:off x="93350" y="1171300"/>
            <a:ext cx="8691299" cy="13112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Around 1,078 islands dot the lake. Outdoors activities are the draw of this ginormous recreation and resort area -- speed boating, water skiing, animal-themed island-hopping, mountain climbing.</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$24.12 USD</a:t>
            </a:r>
          </a:p>
        </p:txBody>
      </p:sp>
      <p:sp>
        <p:nvSpPr>
          <p:cNvPr id="380" name="Shape 380"/>
          <p:cNvSpPr/>
          <p:nvPr/>
        </p:nvSpPr>
        <p:spPr>
          <a:xfrm>
            <a:off x="1396475" y="2711775"/>
            <a:ext cx="5943600" cy="39624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0"/>
                                        </p:tgtEl>
                                        <p:attrNameLst>
                                          <p:attrName>style.visibility</p:attrName>
                                        </p:attrNameLst>
                                      </p:cBhvr>
                                      <p:to>
                                        <p:strVal val="visible"/>
                                      </p:to>
                                    </p:set>
                                    <p:animEffect transition="in" filter="fade">
                                      <p:cBhvr>
                                        <p:cTn id="7" dur="2500"/>
                                        <p:tgtEl>
                                          <p:spTgt spid="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384"/>
        <p:cNvGrpSpPr/>
        <p:nvPr/>
      </p:nvGrpSpPr>
      <p:grpSpPr>
        <a:xfrm>
          <a:off x="0" y="0"/>
          <a:ext cx="0" cy="0"/>
          <a:chOff x="0" y="0"/>
          <a:chExt cx="0" cy="0"/>
        </a:xfrm>
      </p:grpSpPr>
      <p:sp>
        <p:nvSpPr>
          <p:cNvPr id="385" name="Shape 385"/>
          <p:cNvSpPr txBox="1"/>
          <p:nvPr/>
        </p:nvSpPr>
        <p:spPr>
          <a:xfrm>
            <a:off x="152775" y="144300"/>
            <a:ext cx="8576700" cy="9507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Zhejiang: Yunhe Rice Terrace: 浙江云和梯田</a:t>
            </a:r>
          </a:p>
          <a:p>
            <a:endParaRPr lang="en" sz="2400">
              <a:solidFill>
                <a:srgbClr val="FFFFFF"/>
              </a:solidFill>
              <a:latin typeface="Syncopate"/>
              <a:ea typeface="Syncopate"/>
              <a:cs typeface="Syncopate"/>
              <a:sym typeface="Syncopate"/>
            </a:endParaRPr>
          </a:p>
        </p:txBody>
      </p:sp>
      <p:sp>
        <p:nvSpPr>
          <p:cNvPr id="386" name="Shape 386"/>
          <p:cNvSpPr txBox="1"/>
          <p:nvPr/>
        </p:nvSpPr>
        <p:spPr>
          <a:xfrm>
            <a:off x="171825" y="1043975"/>
            <a:ext cx="8538599" cy="1935299"/>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 Yunhe and its surrounding rice terraces have been home to farmers for at least 1,000 years. Winding in a maze up mountainsides from 200 to 1,400 meters, individual terraces can be constructed of as many as 700 layers. Rainy days are the best time to visit, when steam from evaporating river water floats through the terraces, creating a kind of agricultural dreamscape.</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$12.86 USD</a:t>
            </a:r>
          </a:p>
          <a:p>
            <a:endParaRPr lang="en">
              <a:solidFill>
                <a:srgbClr val="FFFFFF"/>
              </a:solidFill>
              <a:latin typeface="Syncopate"/>
              <a:ea typeface="Syncopate"/>
              <a:cs typeface="Syncopate"/>
              <a:sym typeface="Syncopate"/>
            </a:endParaRPr>
          </a:p>
        </p:txBody>
      </p:sp>
      <p:sp>
        <p:nvSpPr>
          <p:cNvPr id="387" name="Shape 387"/>
          <p:cNvSpPr/>
          <p:nvPr/>
        </p:nvSpPr>
        <p:spPr>
          <a:xfrm>
            <a:off x="1583225" y="3083354"/>
            <a:ext cx="5413121" cy="3608495"/>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7"/>
                                        </p:tgtEl>
                                        <p:attrNameLst>
                                          <p:attrName>style.visibility</p:attrName>
                                        </p:attrNameLst>
                                      </p:cBhvr>
                                      <p:to>
                                        <p:strVal val="visible"/>
                                      </p:to>
                                    </p:set>
                                    <p:animEffect transition="in" filter="fade">
                                      <p:cBhvr>
                                        <p:cTn id="7" dur="2500"/>
                                        <p:tgtEl>
                                          <p:spTgt spid="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06"/>
        <p:cNvGrpSpPr/>
        <p:nvPr/>
      </p:nvGrpSpPr>
      <p:grpSpPr>
        <a:xfrm>
          <a:off x="0" y="0"/>
          <a:ext cx="0" cy="0"/>
          <a:chOff x="0" y="0"/>
          <a:chExt cx="0" cy="0"/>
        </a:xfrm>
      </p:grpSpPr>
      <p:sp>
        <p:nvSpPr>
          <p:cNvPr id="107" name="Shape 107"/>
          <p:cNvSpPr txBox="1"/>
          <p:nvPr/>
        </p:nvSpPr>
        <p:spPr>
          <a:xfrm>
            <a:off x="93300" y="163275"/>
            <a:ext cx="8280899" cy="588899"/>
          </a:xfrm>
          <a:prstGeom prst="rect">
            <a:avLst/>
          </a:prstGeom>
          <a:noFill/>
        </p:spPr>
        <p:txBody>
          <a:bodyPr lIns="91425" tIns="91425" rIns="91425" bIns="91425" anchor="t" anchorCtr="0">
            <a:noAutofit/>
          </a:bodyPr>
          <a:lstStyle/>
          <a:p>
            <a:pPr lvl="0" rtl="0">
              <a:buNone/>
            </a:pPr>
            <a:r>
              <a:rPr lang="en" sz="2400">
                <a:solidFill>
                  <a:srgbClr val="FFFFFF"/>
                </a:solidFill>
                <a:latin typeface="Syncopate"/>
                <a:ea typeface="Syncopate"/>
                <a:cs typeface="Syncopate"/>
                <a:sym typeface="Syncopate"/>
              </a:rPr>
              <a:t>Anhui: Mount Huangshan : </a:t>
            </a:r>
            <a:r>
              <a:rPr lang="en" sz="3000">
                <a:solidFill>
                  <a:srgbClr val="FFFFFF"/>
                </a:solidFill>
                <a:latin typeface="Syncopate"/>
                <a:ea typeface="Syncopate"/>
                <a:cs typeface="Syncopate"/>
                <a:sym typeface="Syncopate"/>
              </a:rPr>
              <a:t>安徽黄山</a:t>
            </a:r>
          </a:p>
          <a:p>
            <a:endParaRPr lang="en" sz="3000">
              <a:solidFill>
                <a:srgbClr val="FFFFFF"/>
              </a:solidFill>
              <a:latin typeface="Syncopate"/>
              <a:ea typeface="Syncopate"/>
              <a:cs typeface="Syncopate"/>
              <a:sym typeface="Syncopate"/>
            </a:endParaRPr>
          </a:p>
        </p:txBody>
      </p:sp>
      <p:sp>
        <p:nvSpPr>
          <p:cNvPr id="108" name="Shape 108"/>
          <p:cNvSpPr txBox="1"/>
          <p:nvPr/>
        </p:nvSpPr>
        <p:spPr>
          <a:xfrm>
            <a:off x="154500" y="933050"/>
            <a:ext cx="8158500" cy="24552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The 1,863-meter mountain is renowned for its oddly shaped pines, spectacular rock formations, hot springs and seas of misty and melancholy clouds. Since the Tang Dynasty, Huangshan has been immortalized in art, literature and religion, particularly in the mountain and water style (山水) paintings of the 16th century.</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$37.01 USD between 3月1日至11月30日, $24.14 between 十二月1日至二月28日.</a:t>
            </a:r>
          </a:p>
        </p:txBody>
      </p:sp>
      <p:sp>
        <p:nvSpPr>
          <p:cNvPr id="109" name="Shape 109"/>
          <p:cNvSpPr/>
          <p:nvPr/>
        </p:nvSpPr>
        <p:spPr>
          <a:xfrm>
            <a:off x="4469350" y="3710531"/>
            <a:ext cx="4607876" cy="3070168"/>
          </a:xfrm>
          <a:prstGeom prst="rect">
            <a:avLst/>
          </a:prstGeom>
          <a:blipFill>
            <a:blip r:embed="rId3"/>
            <a:stretch>
              <a:fillRect/>
            </a:stretch>
          </a:blipFill>
          <a:ln>
            <a:noFill/>
          </a:ln>
        </p:spPr>
      </p:sp>
      <p:sp>
        <p:nvSpPr>
          <p:cNvPr id="110" name="Shape 110"/>
          <p:cNvSpPr/>
          <p:nvPr/>
        </p:nvSpPr>
        <p:spPr>
          <a:xfrm>
            <a:off x="268250" y="3576414"/>
            <a:ext cx="3798466" cy="3204285"/>
          </a:xfrm>
          <a:prstGeom prst="rect">
            <a:avLst/>
          </a:prstGeom>
          <a:blipFill>
            <a:blip r:embed="rId4"/>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2500"/>
                                        <p:tgtEl>
                                          <p:spTgt spid="1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2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14"/>
        <p:cNvGrpSpPr/>
        <p:nvPr/>
      </p:nvGrpSpPr>
      <p:grpSpPr>
        <a:xfrm>
          <a:off x="0" y="0"/>
          <a:ext cx="0" cy="0"/>
          <a:chOff x="0" y="0"/>
          <a:chExt cx="0" cy="0"/>
        </a:xfrm>
      </p:grpSpPr>
      <p:sp>
        <p:nvSpPr>
          <p:cNvPr id="115" name="Shape 115"/>
          <p:cNvSpPr txBox="1"/>
          <p:nvPr/>
        </p:nvSpPr>
        <p:spPr>
          <a:xfrm>
            <a:off x="0" y="0"/>
            <a:ext cx="6350699" cy="11256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 Fujian: Mount Wuyi : 福建武夷山</a:t>
            </a:r>
          </a:p>
          <a:p>
            <a:endParaRPr lang="en" sz="2400">
              <a:solidFill>
                <a:srgbClr val="FFFFFF"/>
              </a:solidFill>
              <a:latin typeface="Syncopate"/>
              <a:ea typeface="Syncopate"/>
              <a:cs typeface="Syncopate"/>
              <a:sym typeface="Syncopate"/>
            </a:endParaRPr>
          </a:p>
        </p:txBody>
      </p:sp>
      <p:sp>
        <p:nvSpPr>
          <p:cNvPr id="116" name="Shape 116"/>
          <p:cNvSpPr txBox="1"/>
          <p:nvPr/>
        </p:nvSpPr>
        <p:spPr>
          <a:xfrm>
            <a:off x="163300" y="898100"/>
            <a:ext cx="8473500" cy="17901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This is a major landmark in southeast China. The two-hour, eight-kilometer trip provides grand views of Mount Wuyi. It's the best way to take in the serene beauty of the smooth peaks and clear water. </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$22.53 USD for the Mount wuyi park and $16.09 for bamboo raft drifting</a:t>
            </a:r>
          </a:p>
          <a:p>
            <a:pPr>
              <a:buNone/>
            </a:pPr>
            <a:r>
              <a:rPr lang="en">
                <a:solidFill>
                  <a:srgbClr val="FFFFFF"/>
                </a:solidFill>
                <a:latin typeface="Syncopate"/>
                <a:ea typeface="Syncopate"/>
                <a:cs typeface="Syncopate"/>
                <a:sym typeface="Syncopate"/>
              </a:rPr>
              <a:t>a total comes down to $38.62 USD</a:t>
            </a:r>
          </a:p>
        </p:txBody>
      </p:sp>
      <p:sp>
        <p:nvSpPr>
          <p:cNvPr id="117" name="Shape 117"/>
          <p:cNvSpPr/>
          <p:nvPr/>
        </p:nvSpPr>
        <p:spPr>
          <a:xfrm>
            <a:off x="48975" y="2804825"/>
            <a:ext cx="5943600" cy="3962400"/>
          </a:xfrm>
          <a:prstGeom prst="rect">
            <a:avLst/>
          </a:prstGeom>
          <a:blipFill>
            <a:blip r:embed="rId3"/>
            <a:stretch>
              <a:fillRect/>
            </a:stretch>
          </a:blipFill>
          <a:ln>
            <a:noFill/>
          </a:ln>
        </p:spPr>
      </p:sp>
      <p:sp>
        <p:nvSpPr>
          <p:cNvPr id="118" name="Shape 118"/>
          <p:cNvSpPr/>
          <p:nvPr/>
        </p:nvSpPr>
        <p:spPr>
          <a:xfrm>
            <a:off x="6044362" y="3074829"/>
            <a:ext cx="3099637" cy="2329527"/>
          </a:xfrm>
          <a:prstGeom prst="rect">
            <a:avLst/>
          </a:prstGeom>
          <a:blipFill>
            <a:blip r:embed="rId4"/>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fade">
                                      <p:cBhvr>
                                        <p:cTn id="7" dur="2500"/>
                                        <p:tgtEl>
                                          <p:spTgt spid="1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2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22"/>
        <p:cNvGrpSpPr/>
        <p:nvPr/>
      </p:nvGrpSpPr>
      <p:grpSpPr>
        <a:xfrm>
          <a:off x="0" y="0"/>
          <a:ext cx="0" cy="0"/>
          <a:chOff x="0" y="0"/>
          <a:chExt cx="0" cy="0"/>
        </a:xfrm>
      </p:grpSpPr>
      <p:sp>
        <p:nvSpPr>
          <p:cNvPr id="123" name="Shape 123"/>
          <p:cNvSpPr txBox="1"/>
          <p:nvPr/>
        </p:nvSpPr>
        <p:spPr>
          <a:xfrm>
            <a:off x="139950" y="163275"/>
            <a:ext cx="6957000" cy="1189800"/>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Fujian: Xiapu Mudflat : </a:t>
            </a:r>
            <a:r>
              <a:rPr lang="en" sz="3000">
                <a:solidFill>
                  <a:srgbClr val="FFFFFF"/>
                </a:solidFill>
                <a:latin typeface="Syncopate"/>
                <a:ea typeface="Syncopate"/>
                <a:cs typeface="Syncopate"/>
                <a:sym typeface="Syncopate"/>
              </a:rPr>
              <a:t>福建霞浦</a:t>
            </a:r>
          </a:p>
          <a:p>
            <a:endParaRPr lang="en" sz="3000">
              <a:solidFill>
                <a:srgbClr val="FFFFFF"/>
              </a:solidFill>
              <a:latin typeface="Syncopate"/>
              <a:ea typeface="Syncopate"/>
              <a:cs typeface="Syncopate"/>
              <a:sym typeface="Syncopate"/>
            </a:endParaRPr>
          </a:p>
        </p:txBody>
      </p:sp>
      <p:sp>
        <p:nvSpPr>
          <p:cNvPr id="124" name="Shape 124"/>
          <p:cNvSpPr txBox="1"/>
          <p:nvPr/>
        </p:nvSpPr>
        <p:spPr>
          <a:xfrm>
            <a:off x="244950" y="933050"/>
            <a:ext cx="8484899" cy="22569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A small region along the southeast China coastline, Xiapu nevertheless has the largest mudflat in the country, encompassing 40 square kilometers and more than 400 kilometers of coastline. Along its tiger-striped beaches, bamboo structures and poles, buoys and fishing vessels provide human counterpoints to the area's natural beauty.</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Buoys: An anchored float serving as a navigation mark, to show reefs or other hazards, or for mooring.</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Free ~</a:t>
            </a:r>
          </a:p>
        </p:txBody>
      </p:sp>
      <p:sp>
        <p:nvSpPr>
          <p:cNvPr id="125" name="Shape 125"/>
          <p:cNvSpPr/>
          <p:nvPr/>
        </p:nvSpPr>
        <p:spPr>
          <a:xfrm>
            <a:off x="1255725" y="3306575"/>
            <a:ext cx="6096000" cy="342900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2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29"/>
        <p:cNvGrpSpPr/>
        <p:nvPr/>
      </p:nvGrpSpPr>
      <p:grpSpPr>
        <a:xfrm>
          <a:off x="0" y="0"/>
          <a:ext cx="0" cy="0"/>
          <a:chOff x="0" y="0"/>
          <a:chExt cx="0" cy="0"/>
        </a:xfrm>
      </p:grpSpPr>
      <p:sp>
        <p:nvSpPr>
          <p:cNvPr id="130" name="Shape 130"/>
          <p:cNvSpPr txBox="1"/>
          <p:nvPr/>
        </p:nvSpPr>
        <p:spPr>
          <a:xfrm>
            <a:off x="116625" y="233275"/>
            <a:ext cx="8269200" cy="1143000"/>
          </a:xfrm>
          <a:prstGeom prst="rect">
            <a:avLst/>
          </a:prstGeom>
          <a:noFill/>
        </p:spPr>
        <p:txBody>
          <a:bodyPr lIns="91425" tIns="91425" rIns="91425" bIns="91425" anchor="t" anchorCtr="0">
            <a:noAutofit/>
          </a:bodyPr>
          <a:lstStyle/>
          <a:p>
            <a:pPr lvl="0" rtl="0">
              <a:buNone/>
            </a:pPr>
            <a:r>
              <a:rPr lang="en" sz="2400">
                <a:solidFill>
                  <a:srgbClr val="FFFFFF"/>
                </a:solidFill>
                <a:latin typeface="Syncopate"/>
                <a:ea typeface="Syncopate"/>
                <a:cs typeface="Syncopate"/>
                <a:sym typeface="Syncopate"/>
              </a:rPr>
              <a:t>Gansu: Echoing Sand Mountain and Crescent Lake, Dunhuang : 甘肃省敦煌市鸣沙山和月牙泉</a:t>
            </a:r>
          </a:p>
          <a:p>
            <a:endParaRPr lang="en" sz="2400">
              <a:solidFill>
                <a:srgbClr val="FFFFFF"/>
              </a:solidFill>
              <a:latin typeface="Syncopate"/>
              <a:ea typeface="Syncopate"/>
              <a:cs typeface="Syncopate"/>
              <a:sym typeface="Syncopate"/>
            </a:endParaRPr>
          </a:p>
        </p:txBody>
      </p:sp>
      <p:sp>
        <p:nvSpPr>
          <p:cNvPr id="131" name="Shape 131"/>
          <p:cNvSpPr txBox="1"/>
          <p:nvPr/>
        </p:nvSpPr>
        <p:spPr>
          <a:xfrm>
            <a:off x="186600" y="1586200"/>
            <a:ext cx="8759099" cy="19128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Echoing Sand Mountain is a series of dunes surrounding Crescent Lake. Named for its distinctive shape and aural characteristics, its echoes can be heard as the wind blows over the dunes. People will ride camels up the dunes which can rise to be about  250 meters. </a:t>
            </a:r>
          </a:p>
          <a:p>
            <a:endParaRPr lang="en">
              <a:solidFill>
                <a:srgbClr val="FFFFFF"/>
              </a:solidFill>
              <a:latin typeface="Syncopate"/>
              <a:ea typeface="Syncopate"/>
              <a:cs typeface="Syncopate"/>
              <a:sym typeface="Syncopate"/>
            </a:endParaRPr>
          </a:p>
          <a:p>
            <a:pPr>
              <a:buNone/>
            </a:pPr>
            <a:r>
              <a:rPr lang="en">
                <a:solidFill>
                  <a:srgbClr val="FFFFFF"/>
                </a:solidFill>
                <a:latin typeface="Syncopate"/>
                <a:ea typeface="Syncopate"/>
                <a:cs typeface="Syncopate"/>
                <a:sym typeface="Syncopate"/>
              </a:rPr>
              <a:t>Admission fee: $19.31 USD during peak season and $9.65 USD during low season. (Peak season = 五月1号至10月31日)</a:t>
            </a:r>
          </a:p>
        </p:txBody>
      </p:sp>
      <p:sp>
        <p:nvSpPr>
          <p:cNvPr id="132" name="Shape 132"/>
          <p:cNvSpPr/>
          <p:nvPr/>
        </p:nvSpPr>
        <p:spPr>
          <a:xfrm>
            <a:off x="1366925" y="3319734"/>
            <a:ext cx="5943600" cy="344339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fade">
                                      <p:cBhvr>
                                        <p:cTn id="7" dur="2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36"/>
        <p:cNvGrpSpPr/>
        <p:nvPr/>
      </p:nvGrpSpPr>
      <p:grpSpPr>
        <a:xfrm>
          <a:off x="0" y="0"/>
          <a:ext cx="0" cy="0"/>
          <a:chOff x="0" y="0"/>
          <a:chExt cx="0" cy="0"/>
        </a:xfrm>
      </p:grpSpPr>
      <p:sp>
        <p:nvSpPr>
          <p:cNvPr id="137" name="Shape 137"/>
          <p:cNvSpPr txBox="1"/>
          <p:nvPr/>
        </p:nvSpPr>
        <p:spPr>
          <a:xfrm>
            <a:off x="64144" y="163275"/>
            <a:ext cx="8677499" cy="1335599"/>
          </a:xfrm>
          <a:prstGeom prst="rect">
            <a:avLst/>
          </a:prstGeom>
          <a:noFill/>
        </p:spPr>
        <p:txBody>
          <a:bodyPr lIns="91425" tIns="91425" rIns="91425" bIns="91425" anchor="t" anchorCtr="0">
            <a:noAutofit/>
          </a:bodyPr>
          <a:lstStyle/>
          <a:p>
            <a:pPr lvl="0" rtl="0">
              <a:lnSpc>
                <a:spcPct val="115000"/>
              </a:lnSpc>
              <a:spcBef>
                <a:spcPts val="1800"/>
              </a:spcBef>
              <a:spcAft>
                <a:spcPts val="400"/>
              </a:spcAft>
              <a:buNone/>
            </a:pPr>
            <a:r>
              <a:rPr lang="en" sz="2400">
                <a:solidFill>
                  <a:srgbClr val="FFFFFF"/>
                </a:solidFill>
                <a:latin typeface="Syncopate"/>
                <a:ea typeface="Syncopate"/>
                <a:cs typeface="Syncopate"/>
                <a:sym typeface="Syncopate"/>
              </a:rPr>
              <a:t> Guangdong: Fortress Towers, Kaiping : 广东开平雕楼</a:t>
            </a:r>
          </a:p>
          <a:p>
            <a:endParaRPr lang="en" sz="2400">
              <a:solidFill>
                <a:srgbClr val="FFFFFF"/>
              </a:solidFill>
              <a:latin typeface="Syncopate"/>
              <a:ea typeface="Syncopate"/>
              <a:cs typeface="Syncopate"/>
              <a:sym typeface="Syncopate"/>
            </a:endParaRPr>
          </a:p>
        </p:txBody>
      </p:sp>
      <p:sp>
        <p:nvSpPr>
          <p:cNvPr id="138" name="Shape 138"/>
          <p:cNvSpPr txBox="1"/>
          <p:nvPr/>
        </p:nvSpPr>
        <p:spPr>
          <a:xfrm>
            <a:off x="291600" y="1306275"/>
            <a:ext cx="8782500" cy="1737600"/>
          </a:xfrm>
          <a:prstGeom prst="rect">
            <a:avLst/>
          </a:prstGeom>
          <a:noFill/>
        </p:spPr>
        <p:txBody>
          <a:bodyPr lIns="91425" tIns="91425" rIns="91425" bIns="91425" anchor="t" anchorCtr="0">
            <a:noAutofit/>
          </a:bodyPr>
          <a:lstStyle/>
          <a:p>
            <a:pPr lvl="0" rtl="0">
              <a:buNone/>
            </a:pPr>
            <a:r>
              <a:rPr lang="en">
                <a:solidFill>
                  <a:srgbClr val="FFFFFF"/>
                </a:solidFill>
                <a:latin typeface="Syncopate"/>
                <a:ea typeface="Syncopate"/>
                <a:cs typeface="Syncopate"/>
                <a:sym typeface="Syncopate"/>
              </a:rPr>
              <a:t>Erected mostly in the early 20th century, the fortress towers at Kaiping were built by famously outbound Kaipingers, who brought home the many architectural styles they saw abroad. The towers were built as a display of wealth, and as a practical way of protecting locals from war and theft. Approximately 1,800 fortress towers still stand amid Kaiping’s vast rice fields.</a:t>
            </a:r>
          </a:p>
          <a:p>
            <a:endParaRPr lang="en">
              <a:solidFill>
                <a:srgbClr val="FFFFFF"/>
              </a:solidFill>
              <a:latin typeface="Syncopate"/>
              <a:ea typeface="Syncopate"/>
              <a:cs typeface="Syncopate"/>
              <a:sym typeface="Syncopate"/>
            </a:endParaRPr>
          </a:p>
          <a:p>
            <a:pPr lvl="0" rtl="0">
              <a:buNone/>
            </a:pPr>
            <a:r>
              <a:rPr lang="en">
                <a:solidFill>
                  <a:srgbClr val="FFFFFF"/>
                </a:solidFill>
                <a:latin typeface="Syncopate"/>
                <a:ea typeface="Syncopate"/>
                <a:cs typeface="Syncopate"/>
                <a:sym typeface="Syncopate"/>
              </a:rPr>
              <a:t>Admission fee: Unknown</a:t>
            </a:r>
          </a:p>
        </p:txBody>
      </p:sp>
      <p:sp>
        <p:nvSpPr>
          <p:cNvPr id="139" name="Shape 139"/>
          <p:cNvSpPr/>
          <p:nvPr/>
        </p:nvSpPr>
        <p:spPr>
          <a:xfrm>
            <a:off x="2021644" y="3191275"/>
            <a:ext cx="4762500" cy="3181350"/>
          </a:xfrm>
          <a:prstGeom prst="rect">
            <a:avLst/>
          </a:prstGeom>
          <a:blipFill>
            <a:blip r:embed="rId3"/>
            <a:stretch>
              <a:fillRect/>
            </a:stretch>
          </a:blipFill>
          <a:ln>
            <a:noFill/>
          </a:ln>
        </p:spPr>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fade">
                                      <p:cBhvr>
                                        <p:cTn id="7" dur="2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a:themeElements>
    <a:clrScheme name="Custom 462">
      <a:dk1>
        <a:srgbClr val="000000"/>
      </a:dk1>
      <a:lt1>
        <a:srgbClr val="FFFFFF"/>
      </a:lt1>
      <a:dk2>
        <a:srgbClr val="1F497D"/>
      </a:dk2>
      <a:lt2>
        <a:srgbClr val="EEECE1"/>
      </a:lt2>
      <a:accent1>
        <a:srgbClr val="FFD80C"/>
      </a:accent1>
      <a:accent2>
        <a:srgbClr val="CD108C"/>
      </a:accent2>
      <a:accent3>
        <a:srgbClr val="0990DB"/>
      </a:accent3>
      <a:accent4>
        <a:srgbClr val="AAAAAA"/>
      </a:accent4>
      <a:accent5>
        <a:srgbClr val="C3F180"/>
      </a:accent5>
      <a:accent6>
        <a:srgbClr val="FF986D"/>
      </a:accent6>
      <a:hlink>
        <a:srgbClr val="ABABAB"/>
      </a:hlink>
      <a:folHlink>
        <a:srgbClr val="6666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3058</Words>
  <Application>Microsoft Office PowerPoint</Application>
  <PresentationFormat>On-screen Show (4:3)</PresentationFormat>
  <Paragraphs>193</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
      <vt:lpstr>Top 40 places to visit in china</vt:lpstr>
      <vt:lpstr>PowerPoint Presentation</vt:lpstr>
      <vt:lpstr>About China ~</vt:lpstr>
      <vt:lpstr>ANhui: Hongcun Ancient village : 安徽宏村古村落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 40 places to visit in china</dc:title>
  <cp:lastModifiedBy>LIU, RUZHEN</cp:lastModifiedBy>
  <cp:revision>5</cp:revision>
  <dcterms:modified xsi:type="dcterms:W3CDTF">2013-03-20T15:31:29Z</dcterms:modified>
</cp:coreProperties>
</file>